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77" r:id="rId5"/>
    <p:sldId id="258" r:id="rId6"/>
    <p:sldId id="266" r:id="rId7"/>
    <p:sldId id="278" r:id="rId8"/>
    <p:sldId id="279" r:id="rId9"/>
    <p:sldId id="268" r:id="rId10"/>
    <p:sldId id="267" r:id="rId11"/>
    <p:sldId id="265" r:id="rId12"/>
    <p:sldId id="274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315"/>
    <a:srgbClr val="591D13"/>
    <a:srgbClr val="511907"/>
    <a:srgbClr val="601D08"/>
    <a:srgbClr val="551A07"/>
    <a:srgbClr val="561C0A"/>
    <a:srgbClr val="5D1F0B"/>
    <a:srgbClr val="541918"/>
    <a:srgbClr val="50231C"/>
    <a:srgbClr val="57271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586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Название группы: «Одно окно – единый сервис»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120389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Группа № 2</a:t>
            </a:r>
            <a:endParaRPr lang="ru-RU" sz="28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0" y="476672"/>
            <a:ext cx="9144000" cy="5428718"/>
            <a:chOff x="0" y="476672"/>
            <a:chExt cx="9144000" cy="5428718"/>
          </a:xfrm>
        </p:grpSpPr>
        <p:pic>
          <p:nvPicPr>
            <p:cNvPr id="4" name="Рисунок 3" descr="Заставка_Стратегические сессии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476672"/>
              <a:ext cx="9144000" cy="542871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012160" y="620688"/>
              <a:ext cx="2808312" cy="1754326"/>
            </a:xfrm>
            <a:prstGeom prst="rect">
              <a:avLst/>
            </a:prstGeom>
            <a:solidFill>
              <a:srgbClr val="57231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/>
                <a:t>15</a:t>
              </a:r>
            </a:p>
            <a:p>
              <a:pPr algn="ctr"/>
              <a:r>
                <a:rPr lang="ru-RU" sz="3600" b="1" dirty="0" smtClean="0"/>
                <a:t>ноября</a:t>
              </a:r>
            </a:p>
            <a:p>
              <a:pPr algn="ctr"/>
              <a:r>
                <a:rPr lang="ru-RU" sz="3600" b="1" dirty="0" smtClean="0"/>
                <a:t>2018</a:t>
              </a:r>
              <a:endParaRPr lang="ru-RU" sz="3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3528" y="2204864"/>
              <a:ext cx="4176464" cy="3231654"/>
            </a:xfrm>
            <a:prstGeom prst="rect">
              <a:avLst/>
            </a:prstGeom>
            <a:solidFill>
              <a:srgbClr val="572315"/>
            </a:solidFill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«Мой бизнес» - </a:t>
              </a:r>
              <a:r>
                <a:rPr lang="ru-RU" sz="3200" dirty="0" smtClean="0"/>
                <a:t>единый центр поддержки предпринимательства</a:t>
              </a:r>
            </a:p>
            <a:p>
              <a:endParaRPr lang="ru-RU" sz="3600" dirty="0" smtClean="0"/>
            </a:p>
            <a:p>
              <a:r>
                <a:rPr lang="ru-RU" sz="3600" dirty="0" smtClean="0"/>
                <a:t>г. Сургут</a:t>
              </a:r>
              <a:endParaRPr lang="ru-RU" sz="3600" dirty="0"/>
            </a:p>
          </p:txBody>
        </p:sp>
        <p:pic>
          <p:nvPicPr>
            <p:cNvPr id="6" name="Рисунок 5" descr="Логотип ФПП_png.png"/>
            <p:cNvPicPr>
              <a:picLocks noChangeAspect="1"/>
            </p:cNvPicPr>
            <p:nvPr/>
          </p:nvPicPr>
          <p:blipFill>
            <a:blip r:embed="rId3" cstate="print">
              <a:lum bright="40000" contrast="-30000"/>
            </a:blip>
            <a:stretch>
              <a:fillRect/>
            </a:stretch>
          </p:blipFill>
          <p:spPr>
            <a:xfrm>
              <a:off x="2143108" y="928670"/>
              <a:ext cx="2071702" cy="947064"/>
            </a:xfrm>
            <a:prstGeom prst="rect">
              <a:avLst/>
            </a:prstGeom>
          </p:spPr>
        </p:pic>
        <p:pic>
          <p:nvPicPr>
            <p:cNvPr id="8" name="Рисунок 7" descr="Nask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57686" y="1142984"/>
              <a:ext cx="1428760" cy="57233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514528" cy="48965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200" dirty="0"/>
              <a:t>Сформирована стабильная законодательная база. Система налогообложения оптимизирована и </a:t>
            </a:r>
            <a:r>
              <a:rPr lang="ru-RU" sz="3200" dirty="0" smtClean="0"/>
              <a:t>автоматизирована (начисления и расчеты, включая льготы) </a:t>
            </a:r>
            <a:r>
              <a:rPr lang="ru-RU" sz="3200" dirty="0"/>
              <a:t>- бизнес открыт и прозрачен, любые изменения обновляются и фиксируются автоматически. Налоговое законодательство усовершенствовано, создана система уплаты единственного налога с прогрессивной шкалой. Налоговый учет не требует специальных знаний. В результате снижения налоговой нагрузки увеличилось количество вновь создаваемых СМСП и новых рабочих мест, в результате чего на 2/3 повысились поступления в бюджет. </a:t>
            </a:r>
            <a:endParaRPr lang="ru-RU" sz="3200" dirty="0" smtClean="0"/>
          </a:p>
          <a:p>
            <a:pPr algn="just"/>
            <a:r>
              <a:rPr lang="ru-RU" sz="3200" dirty="0" smtClean="0"/>
              <a:t>Благодаря </a:t>
            </a:r>
            <a:r>
              <a:rPr lang="ru-RU" sz="3200" dirty="0"/>
              <a:t>изменением структуры и степени занятости населения, доходы высоки и стабильны, население высвобождено от режима работы 24/7, рабочая неделя составляет 4 дня. Отсюда  появляется больше времени на развитие семейных ценностей и творческого потенциала. Удачно реализуются бизнес-проекты направленные на возрождение счастливых семей, на воспитание себя и детей.</a:t>
            </a:r>
          </a:p>
          <a:p>
            <a:pPr algn="just"/>
            <a:r>
              <a:rPr lang="ru-RU" sz="3200" dirty="0"/>
              <a:t>В 2024 году мы осознано работаем над с </a:t>
            </a:r>
            <a:r>
              <a:rPr lang="ru-RU" sz="3200" dirty="0" smtClean="0"/>
              <a:t>собой. Люди - очень </a:t>
            </a:r>
            <a:r>
              <a:rPr lang="ru-RU" sz="3200" dirty="0"/>
              <a:t>счастливые</a:t>
            </a:r>
            <a:r>
              <a:rPr lang="ru-RU" sz="3200" dirty="0" smtClean="0"/>
              <a:t>.</a:t>
            </a:r>
            <a:r>
              <a:rPr lang="ru-RU" dirty="0"/>
              <a:t> </a:t>
            </a:r>
          </a:p>
          <a:p>
            <a:pPr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563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Дорожная Карта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62601784"/>
              </p:ext>
            </p:extLst>
          </p:nvPr>
        </p:nvGraphicFramePr>
        <p:xfrm>
          <a:off x="0" y="1124744"/>
          <a:ext cx="9143999" cy="5617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974"/>
                <a:gridCol w="2069677"/>
                <a:gridCol w="1827850"/>
                <a:gridCol w="1694672"/>
                <a:gridCol w="1964826"/>
              </a:tblGrid>
              <a:tr h="171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Струны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</a:tr>
              <a:tr h="1907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Законотворчество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Анализ и формирование предложений по созданию законодательной базы под единый сервис поддержки МСП и  единой формы отчетности для всех МСП предоставляемая контрольно-надзорным органам</a:t>
                      </a:r>
                      <a:endParaRPr lang="ru-RU" sz="13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Инициирован процесс создания закона «О единой информационной системе документооборота»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Принят и вступил в силу закон «О единой информационной системе документооборота»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Сформирована стабильная законодательная база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</a:tr>
              <a:tr h="3033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Ресурсы: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Кадровые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Финансовые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Материально-технические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Административные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Проводятся стратегические сессии по формированию ресурсных.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Намечены пути создания устойчивых партнерских связей между бизнесом, администрацией, наукой и гражданским обществом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Создана единая и разовая форма отчетности для всех МСП предоставляемая контрольно-надзорным органам.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Налажены партнерские связи между бизнесом, администрацией, наукой и гражданским обществом.</a:t>
                      </a:r>
                      <a:endParaRPr lang="ru-RU" sz="13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Сформированы ресурсные центры поддержки МСП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Созданы коалиции, союзы, объединения, концессии  между бизнесом, администрацией, наукой и гражданским обществом.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Успешно работает механизм </a:t>
                      </a:r>
                      <a:r>
                        <a:rPr lang="ru-RU" sz="1400" dirty="0" err="1">
                          <a:effectLst/>
                        </a:rPr>
                        <a:t>софинансирования</a:t>
                      </a:r>
                      <a:r>
                        <a:rPr lang="ru-RU" sz="1400" dirty="0">
                          <a:effectLst/>
                        </a:rPr>
                        <a:t> МСП.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Успешно функционирует  единая цифровая платформа.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Сокращено время отклика на запросы МСП.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824" marR="20824" marT="20824" marB="20824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7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Сценарий запуска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018935231"/>
              </p:ext>
            </p:extLst>
          </p:nvPr>
        </p:nvGraphicFramePr>
        <p:xfrm>
          <a:off x="-1" y="1628801"/>
          <a:ext cx="9144000" cy="52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80"/>
                <a:gridCol w="3877105"/>
                <a:gridCol w="1584176"/>
                <a:gridCol w="1368152"/>
                <a:gridCol w="1763687"/>
              </a:tblGrid>
              <a:tr h="1127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Задача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Срок исполнения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Ответственный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Участники</a:t>
                      </a:r>
                    </a:p>
                  </a:txBody>
                  <a:tcPr marL="68580" marR="68580" marT="0" marB="0"/>
                </a:tc>
              </a:tr>
              <a:tr h="212853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Создание</a:t>
                      </a:r>
                      <a:r>
                        <a:rPr lang="ru-RU" sz="2000" baseline="0" dirty="0" smtClean="0"/>
                        <a:t> «реактивной группы»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01.12.2018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Рекин</a:t>
                      </a:r>
                      <a:r>
                        <a:rPr lang="ru-RU" sz="2000" dirty="0" smtClean="0"/>
                        <a:t> Б.В.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Фищук</a:t>
                      </a:r>
                      <a:r>
                        <a:rPr lang="ru-RU" sz="2000" dirty="0" smtClean="0"/>
                        <a:t> Е.Н., </a:t>
                      </a:r>
                      <a:r>
                        <a:rPr lang="ru-RU" sz="2000" dirty="0" err="1" smtClean="0"/>
                        <a:t>Генюш</a:t>
                      </a:r>
                      <a:r>
                        <a:rPr lang="ru-RU" sz="2000" dirty="0" smtClean="0"/>
                        <a:t> Д.А.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9733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Проведение встречи с целью создание поэтапного</a:t>
                      </a:r>
                      <a:r>
                        <a:rPr lang="ru-RU" sz="2000" baseline="0" dirty="0" smtClean="0"/>
                        <a:t> плана проекта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17.11.2018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Рекин</a:t>
                      </a:r>
                      <a:r>
                        <a:rPr lang="ru-RU" sz="2000" dirty="0" smtClean="0"/>
                        <a:t> Б.В.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Фищук</a:t>
                      </a:r>
                      <a:r>
                        <a:rPr lang="ru-RU" sz="2000" dirty="0" smtClean="0"/>
                        <a:t> Е.Н., </a:t>
                      </a:r>
                      <a:r>
                        <a:rPr lang="ru-RU" sz="2000" dirty="0" err="1" smtClean="0"/>
                        <a:t>Генюш</a:t>
                      </a:r>
                      <a:r>
                        <a:rPr lang="ru-RU" sz="2000" dirty="0" smtClean="0"/>
                        <a:t> Д.А.</a:t>
                      </a:r>
                    </a:p>
                    <a:p>
                      <a:r>
                        <a:rPr lang="ru-RU" sz="2000" dirty="0" err="1" smtClean="0"/>
                        <a:t>Слободенюк</a:t>
                      </a:r>
                      <a:r>
                        <a:rPr lang="ru-RU" sz="2000" dirty="0" smtClean="0"/>
                        <a:t> М.А.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563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Группа: </a:t>
            </a:r>
            <a:r>
              <a:rPr lang="ru-RU" dirty="0"/>
              <a:t>«Одно окно – единый сервис»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45705" cy="93610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/>
              <a:t>Лидер группы</a:t>
            </a:r>
            <a:r>
              <a:rPr lang="en-US" sz="1800" dirty="0" smtClean="0"/>
              <a:t>:</a:t>
            </a:r>
            <a:r>
              <a:rPr lang="ru-RU" sz="1800" dirty="0" smtClean="0"/>
              <a:t> </a:t>
            </a:r>
            <a:r>
              <a:rPr lang="ru-RU" sz="1800" dirty="0" err="1" smtClean="0"/>
              <a:t>Рекин</a:t>
            </a:r>
            <a:r>
              <a:rPr lang="ru-RU" sz="1800" dirty="0" smtClean="0"/>
              <a:t> Борис Владимирович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Координатор группы</a:t>
            </a:r>
            <a:r>
              <a:rPr lang="en-US" sz="1800" dirty="0" smtClean="0"/>
              <a:t>:</a:t>
            </a:r>
            <a:r>
              <a:rPr lang="ru-RU" sz="1800" dirty="0" smtClean="0"/>
              <a:t> Иванов Алексей Валерьевич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Ассистент: Дул Семен Иванович</a:t>
            </a:r>
            <a:endParaRPr lang="en-US" sz="1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7979968"/>
              </p:ext>
            </p:extLst>
          </p:nvPr>
        </p:nvGraphicFramePr>
        <p:xfrm>
          <a:off x="467544" y="2564901"/>
          <a:ext cx="8295274" cy="3935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52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44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Участники группы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58900" algn="ctr"/>
                          <a:tab pos="1783080" algn="l"/>
                        </a:tabLs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ru-RU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Слободенюк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Марина Александровна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Золотухин Артём Андреевич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4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Нетребина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Ирина Михайловна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Капка Елена Исаевна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4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Бурданова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Ирина Евгеньевна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22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Фищук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Елена Николаевна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2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Мустафаев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Алик </a:t>
                      </a:r>
                      <a:r>
                        <a:rPr lang="ru-RU" sz="16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Мустафаевич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4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Генюш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Дарья Александровна 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73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Ходулапова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Алёна Евгеньевна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990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Нормы настоящего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Нормы будущего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Топ-3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2800" b="1" dirty="0" smtClean="0">
                <a:ea typeface="Calibri"/>
                <a:cs typeface="Times New Roman"/>
              </a:rPr>
              <a:t/>
            </a:r>
            <a:br>
              <a:rPr lang="ru-RU" sz="2800" b="1" dirty="0" smtClean="0">
                <a:ea typeface="Calibri"/>
                <a:cs typeface="Times New Roman"/>
              </a:rPr>
            </a:b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87860079"/>
              </p:ext>
            </p:extLst>
          </p:nvPr>
        </p:nvGraphicFramePr>
        <p:xfrm>
          <a:off x="179512" y="1772817"/>
          <a:ext cx="8784976" cy="3797039"/>
        </p:xfrm>
        <a:graphic>
          <a:graphicData uri="http://schemas.openxmlformats.org/drawingml/2006/table">
            <a:tbl>
              <a:tblPr/>
              <a:tblGrid>
                <a:gridCol w="6084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51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714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настоящего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будущего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7675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Сложная система налогообложения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Минимальное число налогов с возможностью автоматического расчёта в единой системе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7152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Высокий уровень </a:t>
                      </a:r>
                      <a:r>
                        <a:rPr kumimoji="0" lang="ru-RU" sz="2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сложности </a:t>
                      </a:r>
                      <a:r>
                        <a:rPr kumimoji="0"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и большое количество бумажных отчетов и коммуникаций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Сократить количество отчетов и одно окно</a:t>
                      </a:r>
                      <a:endParaRPr kumimoji="0" lang="ru-RU" sz="2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990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Нормы настоящего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Нормы будущего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Топ-3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2800" b="1" dirty="0" smtClean="0">
                <a:ea typeface="Calibri"/>
                <a:cs typeface="Times New Roman"/>
              </a:rPr>
              <a:t/>
            </a:r>
            <a:br>
              <a:rPr lang="ru-RU" sz="2800" b="1" dirty="0" smtClean="0">
                <a:ea typeface="Calibri"/>
                <a:cs typeface="Times New Roman"/>
              </a:rPr>
            </a:b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11088210"/>
              </p:ext>
            </p:extLst>
          </p:nvPr>
        </p:nvGraphicFramePr>
        <p:xfrm>
          <a:off x="179512" y="1772817"/>
          <a:ext cx="8784976" cy="2589163"/>
        </p:xfrm>
        <a:graphic>
          <a:graphicData uri="http://schemas.openxmlformats.org/drawingml/2006/table">
            <a:tbl>
              <a:tblPr/>
              <a:tblGrid>
                <a:gridCol w="6084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51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714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78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настоящего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будущего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1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Большое число и разобщенность участников поддержки СМСП</a:t>
                      </a:r>
                      <a:endParaRPr kumimoji="0" lang="ru-RU" sz="2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Консолидации информации в едином ресурсе</a:t>
                      </a:r>
                      <a:endParaRPr kumimoji="0" lang="ru-RU" sz="2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Нормы Будущего и Барьеры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466038544"/>
              </p:ext>
            </p:extLst>
          </p:nvPr>
        </p:nvGraphicFramePr>
        <p:xfrm>
          <a:off x="251520" y="1556793"/>
          <a:ext cx="8640960" cy="5221224"/>
        </p:xfrm>
        <a:graphic>
          <a:graphicData uri="http://schemas.openxmlformats.org/drawingml/2006/table">
            <a:tbl>
              <a:tblPr/>
              <a:tblGrid>
                <a:gridCol w="38559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850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7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088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Минимальное число налогов с возможностью автоматического расчёта в единой системе.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Частое изменение законодательства, недостаточная информированность субъектов.</a:t>
                      </a:r>
                    </a:p>
                    <a:p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отчетов, контролирующих органов слишком большой. Нет единой системы поддержки МСП</a:t>
                      </a:r>
                    </a:p>
                    <a:p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Нет единого ПО, платформы для введения автоматического отчета документооборота</a:t>
                      </a:r>
                    </a:p>
                    <a:p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Много сопутствующих налогов,</a:t>
                      </a:r>
                    </a:p>
                    <a:p>
                      <a:r>
                        <a:rPr kumimoji="0" lang="ru-RU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непроактивные</a:t>
                      </a:r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услуги для предпринимателей, не автоматизированное и не синхронизированное применение льгот и преференций для предпринимателя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61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Сократить количество отчетов и одно окно.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Консолидации информации в едином ресурсе.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в полной мере используется ресурс </a:t>
                      </a:r>
                      <a:r>
                        <a:rPr kumimoji="0" lang="ru-RU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Большое число и разобщенность участников. Отсутствие площадки коммуникаций бизнеса власти общества</a:t>
                      </a:r>
                    </a:p>
                    <a:p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 активно действующей ассоциации предпринимателей.</a:t>
                      </a:r>
                    </a:p>
                    <a:p>
                      <a:r>
                        <a:rPr lang="ru-RU" sz="1500" b="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Лишняя отчетность для предприятия .</a:t>
                      </a:r>
                    </a:p>
                    <a:p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Несогласованность (противоречие) структур в регламенте.</a:t>
                      </a:r>
                    </a:p>
                    <a:p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Излишняя </a:t>
                      </a:r>
                      <a:r>
                        <a:rPr kumimoji="0" lang="ru-RU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зарегулированность</a:t>
                      </a:r>
                      <a:r>
                        <a:rPr kumimoji="0"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отсутствие гибкости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5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Ключевые Контрагенты и Продукты/эффекты</a:t>
            </a:r>
            <a:endParaRPr lang="ru-RU" b="1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323915315"/>
              </p:ext>
            </p:extLst>
          </p:nvPr>
        </p:nvGraphicFramePr>
        <p:xfrm>
          <a:off x="35496" y="1628798"/>
          <a:ext cx="9108504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506">
                  <a:extLst>
                    <a:ext uri="{9D8B030D-6E8A-4147-A177-3AD203B41FA5}">
                      <a16:colId xmlns="" xmlns:a16="http://schemas.microsoft.com/office/drawing/2014/main" val="3315781854"/>
                    </a:ext>
                  </a:extLst>
                </a:gridCol>
                <a:gridCol w="4736998">
                  <a:extLst>
                    <a:ext uri="{9D8B030D-6E8A-4147-A177-3AD203B41FA5}">
                      <a16:colId xmlns="" xmlns:a16="http://schemas.microsoft.com/office/drawing/2014/main" val="2426048221"/>
                    </a:ext>
                  </a:extLst>
                </a:gridCol>
              </a:tblGrid>
              <a:tr h="4867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Ключевые Контрагенты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2611196"/>
                  </a:ext>
                </a:extLst>
              </a:tr>
              <a:tr h="266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МСП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удобства сдачи отчетности,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получение </a:t>
                      </a:r>
                      <a:r>
                        <a:rPr lang="ru-RU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проактивных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услуг,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возможность эффективно реализовывать деятельность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Единый центр поддержки предпринимательства и взаимодействия с органами власти (и КНО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),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«удобная» система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налогообложения.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59425010"/>
                  </a:ext>
                </a:extLst>
              </a:tr>
              <a:tr h="651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Администрация МО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Увеличение налоговых поступлений от </a:t>
                      </a:r>
                      <a:r>
                        <a:rPr lang="ru-RU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мсп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Создание и сохранение рабочих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мест.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37627693"/>
                  </a:ext>
                </a:extLst>
              </a:tr>
              <a:tr h="1019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Контрольно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надзорные органы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Своевременная сдача отчетности - уменьшение затрат на функцию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Снижение (отсутствие) задолженности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768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970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Ключевые Контрагенты и Продукты/эффекты</a:t>
            </a:r>
            <a:endParaRPr lang="ru-RU" b="1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72259619"/>
              </p:ext>
            </p:extLst>
          </p:nvPr>
        </p:nvGraphicFramePr>
        <p:xfrm>
          <a:off x="35496" y="1544915"/>
          <a:ext cx="9108504" cy="5313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506">
                  <a:extLst>
                    <a:ext uri="{9D8B030D-6E8A-4147-A177-3AD203B41FA5}">
                      <a16:colId xmlns="" xmlns:a16="http://schemas.microsoft.com/office/drawing/2014/main" val="3315781854"/>
                    </a:ext>
                  </a:extLst>
                </a:gridCol>
                <a:gridCol w="4736998">
                  <a:extLst>
                    <a:ext uri="{9D8B030D-6E8A-4147-A177-3AD203B41FA5}">
                      <a16:colId xmlns="" xmlns:a16="http://schemas.microsoft.com/office/drawing/2014/main" val="2426048221"/>
                    </a:ext>
                  </a:extLst>
                </a:gridCol>
              </a:tblGrid>
              <a:tr h="6753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Ключевые Контрагенты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2611196"/>
                  </a:ext>
                </a:extLst>
              </a:tr>
              <a:tr h="909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Стабильное поступление налогов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59425010"/>
                  </a:ext>
                </a:extLst>
              </a:tr>
              <a:tr h="909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Начинающий предприниматель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Быстрый старт бизнеса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37627693"/>
                  </a:ext>
                </a:extLst>
              </a:tr>
              <a:tr h="2818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ЮНИИТ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Единая государственная информационная платформа.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Создание единого пространства для взаимодействия бизнеса-администрации-общества.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Как эффект – снижение транзакционных издержек.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768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906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Ключевые Контрагенты и Продукты/эффекты</a:t>
            </a:r>
            <a:endParaRPr lang="ru-RU" b="1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55709496"/>
              </p:ext>
            </p:extLst>
          </p:nvPr>
        </p:nvGraphicFramePr>
        <p:xfrm>
          <a:off x="35496" y="1544915"/>
          <a:ext cx="9108504" cy="5189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506">
                  <a:extLst>
                    <a:ext uri="{9D8B030D-6E8A-4147-A177-3AD203B41FA5}">
                      <a16:colId xmlns="" xmlns:a16="http://schemas.microsoft.com/office/drawing/2014/main" val="3315781854"/>
                    </a:ext>
                  </a:extLst>
                </a:gridCol>
                <a:gridCol w="4736998">
                  <a:extLst>
                    <a:ext uri="{9D8B030D-6E8A-4147-A177-3AD203B41FA5}">
                      <a16:colId xmlns="" xmlns:a16="http://schemas.microsoft.com/office/drawing/2014/main" val="2426048221"/>
                    </a:ext>
                  </a:extLst>
                </a:gridCol>
              </a:tblGrid>
              <a:tr h="4530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Ключевые Контрагенты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2611196"/>
                  </a:ext>
                </a:extLst>
              </a:tr>
              <a:tr h="200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Департамент эконом развития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Единая структура поддержки МСП.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Увеличение числа предпринимателей.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Получат социально-экономические эффекты, связанные с ростом экономической активности в регионе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59425010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ФПП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Консолидация участников поддержки в едином ресурсе.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Активное сообщество предпринимателей.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37627693"/>
                  </a:ext>
                </a:extLst>
              </a:tr>
              <a:tr h="14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Правительство ХМАО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Увеличение количество СМСП, выполнение КПИ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768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293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4000" b="1" dirty="0"/>
              <a:t>Единый сервис для всех участников, в котором синхронизируются и автоматизируются все процессы взаимодействия.</a:t>
            </a:r>
          </a:p>
          <a:p>
            <a:pPr algn="ctr"/>
            <a:r>
              <a:rPr lang="ru-RU" sz="4000" b="1" dirty="0"/>
              <a:t>Открыть и вести свое дело может каждый</a:t>
            </a:r>
            <a:r>
              <a:rPr lang="ru-RU" sz="4000" b="1" dirty="0" smtClean="0"/>
              <a:t>!</a:t>
            </a:r>
            <a:endParaRPr lang="ru-RU" sz="4000" b="1" dirty="0"/>
          </a:p>
          <a:p>
            <a:pPr algn="just"/>
            <a:r>
              <a:rPr lang="ru-RU" sz="4000" dirty="0"/>
              <a:t>В 2024 созданы коалиции, союзы, объединения, концессии  между бизнесом, администрацией, наукой и гражданским обществом на базе которых реализуются единые программы поддержки проектной деятельности, обеспечивающей трансформацию ресурсного потенциала каждого отдельного субъекта в наиболее продуктивную деятельность (эффект положительной синергии). В каждом городе успешно функционируют партнерские </a:t>
            </a:r>
            <a:r>
              <a:rPr lang="ru-RU" sz="4000" dirty="0" smtClean="0"/>
              <a:t>площадки, например, «точки кипения». Создана </a:t>
            </a:r>
            <a:r>
              <a:rPr lang="ru-RU" sz="4000" dirty="0"/>
              <a:t>система зарубежных стажировок и наращивания кадрового </a:t>
            </a:r>
            <a:r>
              <a:rPr lang="ru-RU" sz="4000" dirty="0" smtClean="0"/>
              <a:t>потенциала. </a:t>
            </a:r>
            <a:endParaRPr lang="ru-RU" sz="4000" dirty="0"/>
          </a:p>
          <a:p>
            <a:pPr algn="just"/>
            <a:r>
              <a:rPr lang="ru-RU" sz="4000" dirty="0"/>
              <a:t>В 2024 сформирована принципиально новая система создания и развития бизнеса, которая подразумевает:</a:t>
            </a:r>
          </a:p>
          <a:p>
            <a:pPr lvl="1" algn="just"/>
            <a:r>
              <a:rPr lang="ru-RU" sz="4000" dirty="0"/>
              <a:t>Единую цифровую платформу, созданную по принципу «одного окна», объединяющую все структуры поддержки </a:t>
            </a:r>
            <a:r>
              <a:rPr lang="ru-RU" sz="4000" dirty="0" smtClean="0"/>
              <a:t>МСП:  </a:t>
            </a:r>
            <a:r>
              <a:rPr lang="ru-RU" sz="4000" dirty="0"/>
              <a:t>структуры власти, субъекты </a:t>
            </a:r>
            <a:r>
              <a:rPr lang="ru-RU" sz="4000" dirty="0" smtClean="0"/>
              <a:t>МСП. </a:t>
            </a:r>
            <a:r>
              <a:rPr lang="ru-RU" sz="4000" dirty="0"/>
              <a:t>К</a:t>
            </a:r>
            <a:r>
              <a:rPr lang="ru-RU" sz="4000" dirty="0" smtClean="0"/>
              <a:t>аждый </a:t>
            </a:r>
            <a:r>
              <a:rPr lang="ru-RU" sz="4000" dirty="0"/>
              <a:t>субъект МСП знает, на какую поддержку со стороны властей может рассчитывать (нет размытия форм поддержки).</a:t>
            </a:r>
          </a:p>
          <a:p>
            <a:pPr lvl="1" algn="just"/>
            <a:r>
              <a:rPr lang="ru-RU" sz="4000" dirty="0"/>
              <a:t>Наличие в каждом муниципальном образовании единого центра поддержки предпринимательства.  </a:t>
            </a:r>
          </a:p>
          <a:p>
            <a:pPr lvl="1" algn="just"/>
            <a:r>
              <a:rPr lang="ru-RU" sz="4000" dirty="0"/>
              <a:t>Контрольно-надзорные органы работают в единой информационной системе, открытой и понятной для любого субъекта МСП, в которой работает единый сервис (онлайн) для сдачи отчетности МСП, создана единая и разовая форма отчетности для всех МСП предоставляемая контрольно-надзорным органам</a:t>
            </a:r>
            <a:r>
              <a:rPr lang="ru-RU" sz="4000" dirty="0" smtClean="0"/>
              <a:t>. Отчеты сдаются одни раз в год.</a:t>
            </a:r>
          </a:p>
          <a:p>
            <a:pPr lvl="1" algn="just"/>
            <a:r>
              <a:rPr lang="ru-RU" sz="4000" dirty="0" smtClean="0"/>
              <a:t>Нет бумажны</a:t>
            </a:r>
            <a:r>
              <a:rPr lang="ru-RU" sz="4000" dirty="0"/>
              <a:t>х</a:t>
            </a:r>
            <a:r>
              <a:rPr lang="ru-RU" sz="4000" dirty="0" smtClean="0"/>
              <a:t> документов.</a:t>
            </a:r>
            <a:endParaRPr lang="ru-RU" sz="4000" dirty="0"/>
          </a:p>
          <a:p>
            <a:endParaRPr lang="ru-RU" sz="40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594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1143</TotalTime>
  <Words>992</Words>
  <Application>Microsoft Office PowerPoint</Application>
  <PresentationFormat>Экран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Слайд 1</vt:lpstr>
      <vt:lpstr>Группа: «Одно окно – единый сервис»</vt:lpstr>
      <vt:lpstr>  Нормы настоящего Нормы будущего Топ-3  </vt:lpstr>
      <vt:lpstr>  Нормы настоящего Нормы будущего Топ-3  </vt:lpstr>
      <vt:lpstr>Нормы Будущего и Барьеры</vt:lpstr>
      <vt:lpstr>Ключевые Контрагенты и Продукты/эффекты</vt:lpstr>
      <vt:lpstr>Ключевые Контрагенты и Продукты/эффекты</vt:lpstr>
      <vt:lpstr>Ключевые Контрагенты и Продукты/эффекты</vt:lpstr>
      <vt:lpstr>Образ будущего 2024г</vt:lpstr>
      <vt:lpstr>Образ будущего 2024г</vt:lpstr>
      <vt:lpstr>Дорожная Карта</vt:lpstr>
      <vt:lpstr>Сценарий запуска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Дмитрий</cp:lastModifiedBy>
  <cp:revision>56</cp:revision>
  <cp:lastPrinted>2018-11-15T13:48:34Z</cp:lastPrinted>
  <dcterms:created xsi:type="dcterms:W3CDTF">2018-09-27T08:02:01Z</dcterms:created>
  <dcterms:modified xsi:type="dcterms:W3CDTF">2018-11-16T22:58:10Z</dcterms:modified>
</cp:coreProperties>
</file>