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71" r:id="rId6"/>
    <p:sldId id="266" r:id="rId7"/>
    <p:sldId id="278" r:id="rId8"/>
    <p:sldId id="268" r:id="rId9"/>
    <p:sldId id="279" r:id="rId10"/>
    <p:sldId id="265" r:id="rId11"/>
    <p:sldId id="272" r:id="rId12"/>
    <p:sldId id="283" r:id="rId13"/>
    <p:sldId id="282" r:id="rId14"/>
    <p:sldId id="281" r:id="rId15"/>
    <p:sldId id="273" r:id="rId16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31C"/>
    <a:srgbClr val="572315"/>
    <a:srgbClr val="591D13"/>
    <a:srgbClr val="511907"/>
    <a:srgbClr val="601D08"/>
    <a:srgbClr val="551A07"/>
    <a:srgbClr val="561C0A"/>
    <a:srgbClr val="5D1F0B"/>
    <a:srgbClr val="541918"/>
    <a:srgbClr val="5727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586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Название группы: «</a:t>
            </a:r>
            <a:r>
              <a:rPr lang="ru-RU" sz="2800" b="1" dirty="0" smtClean="0">
                <a:solidFill>
                  <a:srgbClr val="50231C"/>
                </a:solidFill>
              </a:rPr>
              <a:t>Престижность статуса предпринимателя»</a:t>
            </a:r>
            <a:endParaRPr lang="ru-RU" sz="2800" b="1" dirty="0">
              <a:solidFill>
                <a:srgbClr val="50231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143644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Группа № 6</a:t>
            </a:r>
            <a:endParaRPr lang="ru-RU" sz="28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0" y="476672"/>
            <a:ext cx="9144000" cy="5428718"/>
            <a:chOff x="0" y="476672"/>
            <a:chExt cx="9144000" cy="5428718"/>
          </a:xfrm>
        </p:grpSpPr>
        <p:pic>
          <p:nvPicPr>
            <p:cNvPr id="4" name="Рисунок 3" descr="Заставка_Стратегические сессии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476672"/>
              <a:ext cx="9144000" cy="542871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012160" y="620688"/>
              <a:ext cx="2808312" cy="1754326"/>
            </a:xfrm>
            <a:prstGeom prst="rect">
              <a:avLst/>
            </a:prstGeom>
            <a:solidFill>
              <a:srgbClr val="57231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/>
                <a:t>15</a:t>
              </a:r>
            </a:p>
            <a:p>
              <a:pPr algn="ctr"/>
              <a:r>
                <a:rPr lang="ru-RU" sz="3600" b="1" dirty="0" smtClean="0"/>
                <a:t>ноября</a:t>
              </a:r>
            </a:p>
            <a:p>
              <a:pPr algn="ctr"/>
              <a:r>
                <a:rPr lang="ru-RU" sz="3600" b="1" dirty="0" smtClean="0"/>
                <a:t>2018</a:t>
              </a:r>
              <a:endParaRPr lang="ru-RU" sz="3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528" y="2204864"/>
              <a:ext cx="4176464" cy="3231654"/>
            </a:xfrm>
            <a:prstGeom prst="rect">
              <a:avLst/>
            </a:prstGeom>
            <a:solidFill>
              <a:srgbClr val="572315"/>
            </a:solidFill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«Мой бизнес» - </a:t>
              </a:r>
              <a:r>
                <a:rPr lang="ru-RU" sz="3200" dirty="0" smtClean="0"/>
                <a:t>единый центр поддержки предпринимательства</a:t>
              </a:r>
            </a:p>
            <a:p>
              <a:endParaRPr lang="ru-RU" sz="3600" dirty="0" smtClean="0"/>
            </a:p>
            <a:p>
              <a:r>
                <a:rPr lang="ru-RU" sz="3600" dirty="0" smtClean="0"/>
                <a:t>г. Сургут</a:t>
              </a:r>
              <a:endParaRPr lang="ru-RU" sz="3600" dirty="0"/>
            </a:p>
          </p:txBody>
        </p:sp>
        <p:pic>
          <p:nvPicPr>
            <p:cNvPr id="6" name="Рисунок 5" descr="Логотип ФПП_png.png"/>
            <p:cNvPicPr>
              <a:picLocks noChangeAspect="1"/>
            </p:cNvPicPr>
            <p:nvPr/>
          </p:nvPicPr>
          <p:blipFill>
            <a:blip r:embed="rId3" cstate="print">
              <a:lum bright="40000" contrast="-30000"/>
            </a:blip>
            <a:stretch>
              <a:fillRect/>
            </a:stretch>
          </p:blipFill>
          <p:spPr>
            <a:xfrm>
              <a:off x="2143108" y="928670"/>
              <a:ext cx="2071702" cy="947064"/>
            </a:xfrm>
            <a:prstGeom prst="rect">
              <a:avLst/>
            </a:prstGeom>
          </p:spPr>
        </p:pic>
        <p:pic>
          <p:nvPicPr>
            <p:cNvPr id="8" name="Рисунок 7" descr="Nask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57686" y="1142984"/>
              <a:ext cx="1428760" cy="57233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052736"/>
          <a:ext cx="9144000" cy="6370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646040"/>
                <a:gridCol w="2304256"/>
                <a:gridCol w="1907704"/>
              </a:tblGrid>
              <a:tr h="56812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Струна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802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Предприниматель  -  стратегический субъект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 Законодательной инициативы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бизнес сообществ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Введена прогрессивная система налогообложения физических лиц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Экспертные заключения по законопроектам предпринимательского сообщества.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Внесение изменений в окружное законодательство по налогу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 на добровольной основе несет ответственность за перечисления во внебюджетные фонды.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течении срока окупаемости нового бизнес проекта инвесторы не облагаются налогами.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124744"/>
          <a:ext cx="9144000" cy="573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510136"/>
                <a:gridCol w="2232248"/>
                <a:gridCol w="1115616"/>
              </a:tblGrid>
              <a:tr h="102860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Струна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4704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Приоритетная поддержка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маркетинговой стратегии информирования предпринимателей о возможных  мерах поддержки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новых форм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грантовой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поддержки на условиях банковского льготного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начинающих предпринимателей,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бизнес товаропроизводителей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помещений на бесплатной основе для производителей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2952328"/>
                <a:gridCol w="1728192"/>
                <a:gridCol w="2771800"/>
              </a:tblGrid>
              <a:tr h="5799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Струна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081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Высокие компетенции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гос.стандартов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гос.программ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введению предмета финансовая грамотность в общеобразовательных учреждений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Бюджетное планирование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пилотного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проекта в обучение с использованием технологий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пилотного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в общеобразовательные учреждения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268760"/>
          <a:ext cx="9144000" cy="558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160240"/>
                <a:gridCol w="2411760"/>
              </a:tblGrid>
              <a:tr h="57257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Струна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016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Инновационный бизнес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бизнес-тура в Кремневую Долину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ежегодных инвестиционных ярмарок </a:t>
                      </a: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развитие венчурного фонда  в ХМАО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Финансирование проектов из венчурного фонда </a:t>
                      </a:r>
                    </a:p>
                    <a:p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Софинансирование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 клуба инвесторов-предпринимателей до 50% от суммы проекта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124744"/>
          <a:ext cx="91440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088232"/>
                <a:gridCol w="2483768"/>
              </a:tblGrid>
              <a:tr h="56800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Струна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49766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Открытые коммуникации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Формирование команды инициаторов для «Точки кипения» в г.Сургуте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Разработан бизнес-план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Поиск помещений и инвесторов.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Ремонт в помещении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 функционирование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Активная деятельность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196753"/>
          <a:ext cx="9144000" cy="570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2808312"/>
                <a:gridCol w="3240360"/>
                <a:gridCol w="1331640"/>
              </a:tblGrid>
              <a:tr h="412232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Струна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249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значимость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положений о присвоении звания «Заслуженный Предприниматель», «Народный Предприниматель», «Ветеран Предпринимательского Труда», кавалер «Ордена предпринимателей», освещение в СМИ и в сети Интернет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Изменение структуры, взимаемого налога с включением  отчислений во внебюджетные фонды для индивидуальных предпринимателей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Ежегодное присвоение званий «Заслуженный Предприниматель», «Народный Предприниматель», «Ветеран Предпринимательского Труда», кавалер «Ордена предпринимателей», освещение в СМИ и в сети Интернет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/>
              <a:t>Группа: «Престижность статуса предпринимателя»</a:t>
            </a:r>
            <a:endParaRPr lang="ru-RU" sz="3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8295" y="1484784"/>
            <a:ext cx="8845705" cy="86409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/>
              <a:t>Лидеры группы</a:t>
            </a:r>
            <a:r>
              <a:rPr lang="en-US" sz="1800" dirty="0" smtClean="0"/>
              <a:t>:</a:t>
            </a:r>
            <a:r>
              <a:rPr lang="ru-RU" sz="1800" dirty="0" smtClean="0"/>
              <a:t>Панченко Сергей Владимирович, </a:t>
            </a:r>
            <a:r>
              <a:rPr lang="ru-RU" sz="1800" dirty="0" err="1" smtClean="0"/>
              <a:t>Линовская</a:t>
            </a:r>
            <a:r>
              <a:rPr lang="ru-RU" sz="1800" dirty="0" smtClean="0"/>
              <a:t> София </a:t>
            </a:r>
            <a:r>
              <a:rPr lang="ru-RU" sz="1800" dirty="0" err="1" smtClean="0"/>
              <a:t>Акбаровна</a:t>
            </a:r>
            <a:endParaRPr lang="ru-RU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Координатор группы</a:t>
            </a:r>
            <a:r>
              <a:rPr lang="en-US" sz="1800" dirty="0" smtClean="0"/>
              <a:t>:</a:t>
            </a:r>
            <a:r>
              <a:rPr lang="ru-RU" sz="1800" dirty="0" smtClean="0"/>
              <a:t> Ларченко Андрей Николаевич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Ассистент: </a:t>
            </a:r>
            <a:r>
              <a:rPr lang="ru-RU" sz="1800" dirty="0" err="1" smtClean="0"/>
              <a:t>Гузаирова</a:t>
            </a:r>
            <a:r>
              <a:rPr lang="ru-RU" sz="1800" dirty="0" smtClean="0"/>
              <a:t> Регина </a:t>
            </a:r>
            <a:r>
              <a:rPr lang="ru-RU" sz="1800" dirty="0" err="1" smtClean="0"/>
              <a:t>Рамильевна</a:t>
            </a:r>
            <a:endParaRPr lang="en-US" sz="1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2283334"/>
              </p:ext>
            </p:extLst>
          </p:nvPr>
        </p:nvGraphicFramePr>
        <p:xfrm>
          <a:off x="467544" y="2348882"/>
          <a:ext cx="7992888" cy="4292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7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Участники группы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Кудинов Артём Петрович</a:t>
                      </a:r>
                      <a:endParaRPr lang="ru-RU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Керимов 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Эльнур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Эльдарович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Панченко Сергей Владимирович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Муртазина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Эльвина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Марселевна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Мельникова Елена Петровна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Холопченко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Дария Анатольевна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Фещенко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Тамара Дмитриевна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Жоган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Андриан Владимирович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Линовская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София 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Акбаровна</a:t>
                      </a:r>
                      <a:endParaRPr lang="ru-RU" b="1" dirty="0"/>
                    </a:p>
                  </a:txBody>
                  <a:tcPr/>
                </a:tc>
              </a:tr>
              <a:tr h="389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Гаврилов Артем Сергеевич</a:t>
                      </a:r>
                      <a:endParaRPr lang="ru-RU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настоящего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будущего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Топ-3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b="1" dirty="0" smtClean="0">
                <a:ea typeface="Calibri"/>
                <a:cs typeface="Times New Roman"/>
              </a:rPr>
              <a:t/>
            </a:r>
            <a:br>
              <a:rPr lang="ru-RU" sz="2800" b="1" dirty="0" smtClean="0">
                <a:ea typeface="Calibri"/>
                <a:cs typeface="Times New Roman"/>
              </a:rPr>
            </a:b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48413000"/>
              </p:ext>
            </p:extLst>
          </p:nvPr>
        </p:nvGraphicFramePr>
        <p:xfrm>
          <a:off x="179512" y="1772816"/>
          <a:ext cx="8784976" cy="4589962"/>
        </p:xfrm>
        <a:graphic>
          <a:graphicData uri="http://schemas.openxmlformats.org/drawingml/2006/table">
            <a:tbl>
              <a:tblPr/>
              <a:tblGrid>
                <a:gridCol w="608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51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71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47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настоящего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6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Недоверие к власти и страх неопределенности. Отсутствие единого пространства для взаимодействия власти, бизнеса, общественных и образовательных организаций (Точка кипения)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Продуктивного взаимодействия «власть – бизнес - общество». Единое пространство для взаимодействия власти, бизнеса, общественных и образовательных организаций (Точка кипения).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Большая налоговая ставка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 и малый бизнес не облагается налоговыми ставками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5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Низкая степень предпринимательской активности (в бюджете работать лучше и стабильнее)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Престижность статуса предпринимателя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Нормы Будущего и Барьеры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31844672"/>
              </p:ext>
            </p:extLst>
          </p:nvPr>
        </p:nvGraphicFramePr>
        <p:xfrm>
          <a:off x="251520" y="1628800"/>
          <a:ext cx="8640960" cy="4809744"/>
        </p:xfrm>
        <a:graphic>
          <a:graphicData uri="http://schemas.openxmlformats.org/drawingml/2006/table">
            <a:tbl>
              <a:tblPr/>
              <a:tblGrid>
                <a:gridCol w="3855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5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4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158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Продуктивного взаимодействия «власть – бизнес- общество». Единое пространство для взаимодействия власти, бизнеса, общественных и образовательных организаций (Точка кипения)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Финансовый барьер </a:t>
                      </a:r>
                      <a:endParaRPr lang="ru-RU" sz="1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Нет инициативы от всех субъектов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Инициатива – система – площадка – ответственный </a:t>
                      </a:r>
                      <a:endParaRPr lang="ru-RU" sz="1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лиц в финансировании проекта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55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 и малый бизнес не облагается налоговыми ставками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Власть заинтересована в повышении доходности бюджета </a:t>
                      </a:r>
                      <a:endParaRPr lang="ru-R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Сложная экономическая ситуация в стране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Законодательство и полномочия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Повышение доходов бюджета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учитывается нематериальная польза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Неэффективный менеджмент органов федеральной власти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Отсутствие цели у органов федеральной власти в создании эффективной системы налогообложения, отсутствие мотивации федеральных чиновников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Нормы Будущего и Барьеры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31844672"/>
              </p:ext>
            </p:extLst>
          </p:nvPr>
        </p:nvGraphicFramePr>
        <p:xfrm>
          <a:off x="251520" y="1556793"/>
          <a:ext cx="8640960" cy="4902814"/>
        </p:xfrm>
        <a:graphic>
          <a:graphicData uri="http://schemas.openxmlformats.org/drawingml/2006/table">
            <a:tbl>
              <a:tblPr/>
              <a:tblGrid>
                <a:gridCol w="3855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5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219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Престижность статуса предпринимателя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Нормы федерального законодательства сдерживают </a:t>
                      </a: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Страх и финансовая и юридическая неграмотность населения </a:t>
                      </a: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Гос.политика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гос.поддержка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система образования </a:t>
                      </a: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Высокая кредитная ставка </a:t>
                      </a: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Социальная незащищенность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Нет такой цели у органов власти в повышении престижности статуса предпринимателя </a:t>
                      </a: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Неразвитость общественных институтов защищавших и представляющих интересы предпринимательского сообщества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Ключевые Контрагенты и Продукты/эффекты</a:t>
            </a:r>
            <a:endParaRPr lang="ru-RU" b="1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03973567"/>
              </p:ext>
            </p:extLst>
          </p:nvPr>
        </p:nvGraphicFramePr>
        <p:xfrm>
          <a:off x="359024" y="1772816"/>
          <a:ext cx="8533456" cy="378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952">
                  <a:extLst>
                    <a:ext uri="{9D8B030D-6E8A-4147-A177-3AD203B41FA5}">
                      <a16:colId xmlns:a16="http://schemas.microsoft.com/office/drawing/2014/main" xmlns="" val="3315781854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42604822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Ключевые Контрагенты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2611196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Бизнес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Прибыль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425010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Новые рабочие места с соц.гарантиями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627693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Государство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Новые профессии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70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Миссия группы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Предприниматель - опора общества и экономики</a:t>
            </a:r>
            <a:endParaRPr lang="ru-RU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506916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/>
              <a:t>Предприниматель  -  стратегический субъект.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/>
              <a:t>Создана эффективная система налогообложения (ставки для предпринимательства снижены). Прямое рассмотрение инициатив бизнеса, в том числе налоговых (законы принимаются  с учетом мнений малого и среднего бизнеса). 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/>
              <a:t>Приоритетная поддержка.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/>
              <a:t>Предоставление пространства для любого микро и малого бизнеса по льготным ставкам. Создание целого перечня различных программ для развития. Большее количество грантов выделяемых как для малого, так и для среднего бизнеса. Меры поддержки нацелены на долгосрочный результат.  Передача инвесторам – предпринимателям бесхозных предприятий.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/>
              <a:t>Высокие компетенции.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/>
              <a:t> Проведение бизнес форумов и бизнес сессий в малых субъектах РФ. Высокая финансовая грамотность у молодежи, школьников и всего населения. Знания основ предпринимательской деятельности, финансовая грамотность, навыки бизнес планирования и оказание информационно-консультационных услуг.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/>
              <a:t>Инновационный бизнес.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/>
              <a:t>Модернизация. </a:t>
            </a:r>
            <a:r>
              <a:rPr lang="ru-RU" sz="1800" dirty="0" err="1" smtClean="0"/>
              <a:t>Импортозамещение</a:t>
            </a:r>
            <a:r>
              <a:rPr lang="ru-RU" sz="1800" dirty="0" smtClean="0"/>
              <a:t>. Новые профессии. Мобильное приложение, электронно-цифровое устройство. Использование </a:t>
            </a:r>
            <a:r>
              <a:rPr lang="en-US" sz="1800" dirty="0" smtClean="0"/>
              <a:t>VR</a:t>
            </a:r>
            <a:r>
              <a:rPr lang="ru-RU" sz="1800" dirty="0" smtClean="0"/>
              <a:t>-устройства. Разработка и изготовление под потребность. Новые продукты (инновации). 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 будущего 2024г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78112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/>
              <a:t>Открытые коммуникации.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/>
              <a:t>Создание единого пространства для взаимодействия власти, бизнеса, общественных и образовательных организаций (Точка кипения). Система Продуктивного взаимодействия «власть – бизнес- общество».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/>
              <a:t>Социальная значимость.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/>
              <a:t>Повышение социальной защищенности. Гарантии защиты прав предпринимателей от противоправных действий органов власти. Престижность статуса предпринимателя. Введены звания «Заслуженный Предприниматель», «Народный Предприниматель», «Ветеран Предпринимательского Труда», кавалер «Ордена предпринимателей».</a:t>
            </a:r>
          </a:p>
          <a:p>
            <a:pPr marL="0" lvl="0" indent="0" algn="ctr">
              <a:spcBef>
                <a:spcPts val="0"/>
              </a:spcBef>
              <a:buClr>
                <a:srgbClr val="A5644E"/>
              </a:buClr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Успешный бизнес.</a:t>
            </a:r>
          </a:p>
          <a:p>
            <a:pPr marL="0" lvl="0" indent="0" algn="just">
              <a:spcBef>
                <a:spcPts val="0"/>
              </a:spcBef>
              <a:buClr>
                <a:srgbClr val="A5644E"/>
              </a:buClr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Новые контракты. Прибыль. Снижение издержек. Увеличение товарооборота. Кодекс чести предпринимателя: наличие норм и правил, регулирующих добросовестное ведение бизнеса. </a:t>
            </a:r>
          </a:p>
          <a:p>
            <a:pPr marL="0" lvl="0" indent="0" algn="ctr">
              <a:spcBef>
                <a:spcPts val="0"/>
              </a:spcBef>
              <a:buClr>
                <a:srgbClr val="A5644E"/>
              </a:buClr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Опора общества.</a:t>
            </a:r>
          </a:p>
          <a:p>
            <a:pPr marL="0" lvl="0" indent="0" algn="just">
              <a:spcBef>
                <a:spcPts val="0"/>
              </a:spcBef>
              <a:buClr>
                <a:srgbClr val="A5644E"/>
              </a:buClr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Новые рабочие места с соц.гарантиями. Процент безработицы менее 5%. Повышение конкуренции - снижение цены. Повышение качества товаров и услуг. Инфраструктура. Высококвалифицированная психологическая поддержка населения.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1163</TotalTime>
  <Words>849</Words>
  <Application>Microsoft Office PowerPoint</Application>
  <PresentationFormat>Экран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Слайд 1</vt:lpstr>
      <vt:lpstr>Группа: «Престижность статуса предпринимателя»</vt:lpstr>
      <vt:lpstr>  Нормы настоящего Нормы будущего Топ-3  </vt:lpstr>
      <vt:lpstr>Нормы Будущего и Барьеры</vt:lpstr>
      <vt:lpstr>Нормы Будущего и Барьеры</vt:lpstr>
      <vt:lpstr>Ключевые Контрагенты и Продукты/эффекты</vt:lpstr>
      <vt:lpstr>Миссия группы</vt:lpstr>
      <vt:lpstr>Образ будущего 2024г</vt:lpstr>
      <vt:lpstr>Образ будущего 2024г</vt:lpstr>
      <vt:lpstr>Дорожная Карта</vt:lpstr>
      <vt:lpstr>Дорожная Карта</vt:lpstr>
      <vt:lpstr>Дорожная Карта</vt:lpstr>
      <vt:lpstr>Дорожная Карта</vt:lpstr>
      <vt:lpstr>Дорожная Карта</vt:lpstr>
      <vt:lpstr>Дорожная Карта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Дмитрий</cp:lastModifiedBy>
  <cp:revision>85</cp:revision>
  <cp:lastPrinted>2018-09-28T12:31:00Z</cp:lastPrinted>
  <dcterms:created xsi:type="dcterms:W3CDTF">2018-09-27T08:02:01Z</dcterms:created>
  <dcterms:modified xsi:type="dcterms:W3CDTF">2018-11-16T23:35:12Z</dcterms:modified>
</cp:coreProperties>
</file>