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0" r:id="rId3"/>
    <p:sldId id="302" r:id="rId4"/>
    <p:sldId id="303" r:id="rId5"/>
    <p:sldId id="304" r:id="rId6"/>
    <p:sldId id="305" r:id="rId7"/>
    <p:sldId id="257" r:id="rId8"/>
    <p:sldId id="258" r:id="rId9"/>
    <p:sldId id="300" r:id="rId10"/>
    <p:sldId id="271" r:id="rId11"/>
    <p:sldId id="299" r:id="rId12"/>
    <p:sldId id="285" r:id="rId13"/>
    <p:sldId id="301" r:id="rId14"/>
    <p:sldId id="278" r:id="rId15"/>
    <p:sldId id="293" r:id="rId16"/>
    <p:sldId id="294" r:id="rId17"/>
    <p:sldId id="297" r:id="rId18"/>
    <p:sldId id="279" r:id="rId19"/>
    <p:sldId id="307" r:id="rId20"/>
    <p:sldId id="308" r:id="rId21"/>
    <p:sldId id="309" r:id="rId22"/>
    <p:sldId id="306" r:id="rId23"/>
    <p:sldId id="286" r:id="rId24"/>
    <p:sldId id="310" r:id="rId25"/>
    <p:sldId id="311" r:id="rId26"/>
    <p:sldId id="312" r:id="rId27"/>
    <p:sldId id="296" r:id="rId28"/>
    <p:sldId id="273" r:id="rId29"/>
    <p:sldId id="313" r:id="rId30"/>
    <p:sldId id="314" r:id="rId31"/>
    <p:sldId id="274" r:id="rId32"/>
    <p:sldId id="290" r:id="rId33"/>
    <p:sldId id="295" r:id="rId34"/>
    <p:sldId id="283" r:id="rId35"/>
  </p:sldIdLst>
  <p:sldSz cx="9144000" cy="6858000" type="screen4x3"/>
  <p:notesSz cx="6761163" cy="988218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72315"/>
    <a:srgbClr val="591D13"/>
    <a:srgbClr val="511907"/>
    <a:srgbClr val="601D08"/>
    <a:srgbClr val="551A07"/>
    <a:srgbClr val="561C0A"/>
    <a:srgbClr val="5D1F0B"/>
    <a:srgbClr val="541918"/>
    <a:srgbClr val="50231C"/>
    <a:srgbClr val="5727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8"/>
    <p:restoredTop sz="83483" autoAdjust="0"/>
  </p:normalViewPr>
  <p:slideViewPr>
    <p:cSldViewPr>
      <p:cViewPr varScale="1">
        <p:scale>
          <a:sx n="62" d="100"/>
          <a:sy n="62" d="100"/>
        </p:scale>
        <p:origin x="756" y="6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66ECD91-19DC-46E1-874A-C21ADACEFA9B}" type="datetimeFigureOut">
              <a:rPr lang="ru-RU" smtClean="0"/>
              <a:pPr/>
              <a:t>11.04.2019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038794-2C71-4A82-BF9F-7E7D68D21F04}" type="slidenum">
              <a:rPr lang="ru-RU" smtClean="0"/>
              <a:pPr/>
              <a:t>‹#›</a:t>
            </a:fld>
            <a:endParaRPr lang="ru-RU"/>
          </a:p>
        </p:txBody>
      </p:sp>
    </p:spTree>
    <p:extLst>
      <p:ext uri="{BB962C8B-B14F-4D97-AF65-F5344CB8AC3E}">
        <p14:creationId xmlns:p14="http://schemas.microsoft.com/office/powerpoint/2010/main" val="278558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66ECD91-19DC-46E1-874A-C21ADACEFA9B}" type="datetimeFigureOut">
              <a:rPr lang="ru-RU" smtClean="0"/>
              <a:pPr/>
              <a:t>11.04.2019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038794-2C71-4A82-BF9F-7E7D68D21F04}" type="slidenum">
              <a:rPr lang="ru-RU" smtClean="0"/>
              <a:pPr/>
              <a:t>‹#›</a:t>
            </a:fld>
            <a:endParaRPr lang="ru-RU"/>
          </a:p>
        </p:txBody>
      </p:sp>
    </p:spTree>
    <p:extLst>
      <p:ext uri="{BB962C8B-B14F-4D97-AF65-F5344CB8AC3E}">
        <p14:creationId xmlns:p14="http://schemas.microsoft.com/office/powerpoint/2010/main" val="3433113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66ECD91-19DC-46E1-874A-C21ADACEFA9B}" type="datetimeFigureOut">
              <a:rPr lang="ru-RU" smtClean="0"/>
              <a:pPr/>
              <a:t>11.04.2019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038794-2C71-4A82-BF9F-7E7D68D21F04}" type="slidenum">
              <a:rPr lang="ru-RU" smtClean="0"/>
              <a:pPr/>
              <a:t>‹#›</a:t>
            </a:fld>
            <a:endParaRPr lang="ru-RU"/>
          </a:p>
        </p:txBody>
      </p:sp>
    </p:spTree>
    <p:extLst>
      <p:ext uri="{BB962C8B-B14F-4D97-AF65-F5344CB8AC3E}">
        <p14:creationId xmlns:p14="http://schemas.microsoft.com/office/powerpoint/2010/main" val="4024373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66ECD91-19DC-46E1-874A-C21ADACEFA9B}" type="datetimeFigureOut">
              <a:rPr lang="ru-RU" smtClean="0"/>
              <a:pPr/>
              <a:t>11.04.2019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038794-2C71-4A82-BF9F-7E7D68D21F04}" type="slidenum">
              <a:rPr lang="ru-RU" smtClean="0"/>
              <a:pPr/>
              <a:t>‹#›</a:t>
            </a:fld>
            <a:endParaRPr lang="ru-RU"/>
          </a:p>
        </p:txBody>
      </p:sp>
    </p:spTree>
    <p:extLst>
      <p:ext uri="{BB962C8B-B14F-4D97-AF65-F5344CB8AC3E}">
        <p14:creationId xmlns:p14="http://schemas.microsoft.com/office/powerpoint/2010/main" val="2281138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66ECD91-19DC-46E1-874A-C21ADACEFA9B}" type="datetimeFigureOut">
              <a:rPr lang="ru-RU" smtClean="0"/>
              <a:pPr/>
              <a:t>11.04.2019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038794-2C71-4A82-BF9F-7E7D68D21F04}" type="slidenum">
              <a:rPr lang="ru-RU" smtClean="0"/>
              <a:pPr/>
              <a:t>‹#›</a:t>
            </a:fld>
            <a:endParaRPr lang="ru-RU"/>
          </a:p>
        </p:txBody>
      </p:sp>
    </p:spTree>
    <p:extLst>
      <p:ext uri="{BB962C8B-B14F-4D97-AF65-F5344CB8AC3E}">
        <p14:creationId xmlns:p14="http://schemas.microsoft.com/office/powerpoint/2010/main" val="292045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66ECD91-19DC-46E1-874A-C21ADACEFA9B}" type="datetimeFigureOut">
              <a:rPr lang="ru-RU" smtClean="0"/>
              <a:pPr/>
              <a:t>11.04.2019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C038794-2C71-4A82-BF9F-7E7D68D21F04}" type="slidenum">
              <a:rPr lang="ru-RU" smtClean="0"/>
              <a:pPr/>
              <a:t>‹#›</a:t>
            </a:fld>
            <a:endParaRPr lang="ru-RU"/>
          </a:p>
        </p:txBody>
      </p:sp>
    </p:spTree>
    <p:extLst>
      <p:ext uri="{BB962C8B-B14F-4D97-AF65-F5344CB8AC3E}">
        <p14:creationId xmlns:p14="http://schemas.microsoft.com/office/powerpoint/2010/main" val="4122172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66ECD91-19DC-46E1-874A-C21ADACEFA9B}" type="datetimeFigureOut">
              <a:rPr lang="ru-RU" smtClean="0"/>
              <a:pPr/>
              <a:t>11.04.2019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C038794-2C71-4A82-BF9F-7E7D68D21F04}" type="slidenum">
              <a:rPr lang="ru-RU" smtClean="0"/>
              <a:pPr/>
              <a:t>‹#›</a:t>
            </a:fld>
            <a:endParaRPr lang="ru-RU"/>
          </a:p>
        </p:txBody>
      </p:sp>
    </p:spTree>
    <p:extLst>
      <p:ext uri="{BB962C8B-B14F-4D97-AF65-F5344CB8AC3E}">
        <p14:creationId xmlns:p14="http://schemas.microsoft.com/office/powerpoint/2010/main" val="779502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66ECD91-19DC-46E1-874A-C21ADACEFA9B}" type="datetimeFigureOut">
              <a:rPr lang="ru-RU" smtClean="0"/>
              <a:pPr/>
              <a:t>11.04.2019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C038794-2C71-4A82-BF9F-7E7D68D21F04}" type="slidenum">
              <a:rPr lang="ru-RU" smtClean="0"/>
              <a:pPr/>
              <a:t>‹#›</a:t>
            </a:fld>
            <a:endParaRPr lang="ru-RU"/>
          </a:p>
        </p:txBody>
      </p:sp>
    </p:spTree>
    <p:extLst>
      <p:ext uri="{BB962C8B-B14F-4D97-AF65-F5344CB8AC3E}">
        <p14:creationId xmlns:p14="http://schemas.microsoft.com/office/powerpoint/2010/main" val="1298266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66ECD91-19DC-46E1-874A-C21ADACEFA9B}" type="datetimeFigureOut">
              <a:rPr lang="ru-RU" smtClean="0"/>
              <a:pPr/>
              <a:t>11.04.2019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C038794-2C71-4A82-BF9F-7E7D68D21F04}" type="slidenum">
              <a:rPr lang="ru-RU" smtClean="0"/>
              <a:pPr/>
              <a:t>‹#›</a:t>
            </a:fld>
            <a:endParaRPr lang="ru-RU"/>
          </a:p>
        </p:txBody>
      </p:sp>
    </p:spTree>
    <p:extLst>
      <p:ext uri="{BB962C8B-B14F-4D97-AF65-F5344CB8AC3E}">
        <p14:creationId xmlns:p14="http://schemas.microsoft.com/office/powerpoint/2010/main" val="1796754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A66ECD91-19DC-46E1-874A-C21ADACEFA9B}" type="datetimeFigureOut">
              <a:rPr lang="ru-RU" smtClean="0"/>
              <a:pPr/>
              <a:t>11.04.2019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C038794-2C71-4A82-BF9F-7E7D68D21F04}" type="slidenum">
              <a:rPr lang="ru-RU" smtClean="0"/>
              <a:pPr/>
              <a:t>‹#›</a:t>
            </a:fld>
            <a:endParaRPr lang="ru-RU"/>
          </a:p>
        </p:txBody>
      </p:sp>
    </p:spTree>
    <p:extLst>
      <p:ext uri="{BB962C8B-B14F-4D97-AF65-F5344CB8AC3E}">
        <p14:creationId xmlns:p14="http://schemas.microsoft.com/office/powerpoint/2010/main" val="2164025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A66ECD91-19DC-46E1-874A-C21ADACEFA9B}" type="datetimeFigureOut">
              <a:rPr lang="ru-RU" smtClean="0"/>
              <a:pPr/>
              <a:t>11.04.2019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C038794-2C71-4A82-BF9F-7E7D68D21F04}" type="slidenum">
              <a:rPr lang="ru-RU" smtClean="0"/>
              <a:pPr/>
              <a:t>‹#›</a:t>
            </a:fld>
            <a:endParaRPr lang="ru-RU"/>
          </a:p>
        </p:txBody>
      </p:sp>
    </p:spTree>
    <p:extLst>
      <p:ext uri="{BB962C8B-B14F-4D97-AF65-F5344CB8AC3E}">
        <p14:creationId xmlns:p14="http://schemas.microsoft.com/office/powerpoint/2010/main" val="1384645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66ECD91-19DC-46E1-874A-C21ADACEFA9B}" type="datetimeFigureOut">
              <a:rPr lang="ru-RU" smtClean="0"/>
              <a:pPr/>
              <a:t>11.04.2019</a:t>
            </a:fld>
            <a:endParaRPr lang="ru-RU"/>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C038794-2C71-4A82-BF9F-7E7D68D21F04}" type="slidenum">
              <a:rPr lang="ru-RU" smtClean="0"/>
              <a:pPr/>
              <a:t>‹#›</a:t>
            </a:fld>
            <a:endParaRPr lang="ru-RU"/>
          </a:p>
        </p:txBody>
      </p:sp>
    </p:spTree>
    <p:extLst>
      <p:ext uri="{BB962C8B-B14F-4D97-AF65-F5344CB8AC3E}">
        <p14:creationId xmlns:p14="http://schemas.microsoft.com/office/powerpoint/2010/main" val="298047756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31640" y="3789040"/>
            <a:ext cx="6480720" cy="1008112"/>
          </a:xfrm>
        </p:spPr>
        <p:txBody>
          <a:bodyPr>
            <a:normAutofit fontScale="77500" lnSpcReduction="20000"/>
          </a:bodyPr>
          <a:lstStyle/>
          <a:p>
            <a:r>
              <a:rPr lang="ru-RU" sz="2800" b="1" dirty="0" smtClean="0">
                <a:solidFill>
                  <a:schemeClr val="accent2">
                    <a:lumMod val="50000"/>
                  </a:schemeClr>
                </a:solidFill>
              </a:rPr>
              <a:t>Название группы: </a:t>
            </a:r>
            <a:r>
              <a:rPr lang="ru-RU" sz="2800" dirty="0" smtClean="0">
                <a:solidFill>
                  <a:schemeClr val="accent2">
                    <a:lumMod val="50000"/>
                  </a:schemeClr>
                </a:solidFill>
                <a:latin typeface="Arial Black" panose="020B0A04020102020204" pitchFamily="34" charset="0"/>
              </a:rPr>
              <a:t>«</a:t>
            </a:r>
            <a:r>
              <a:rPr lang="ru-RU" sz="2800" dirty="0">
                <a:solidFill>
                  <a:schemeClr val="accent2">
                    <a:lumMod val="50000"/>
                  </a:schemeClr>
                </a:solidFill>
                <a:latin typeface="Arial Black" panose="020B0A04020102020204" pitchFamily="34" charset="0"/>
              </a:rPr>
              <a:t>Градостроительное регулирование и порядок получения разрешительной </a:t>
            </a:r>
            <a:r>
              <a:rPr lang="ru-RU" sz="2800" dirty="0" smtClean="0">
                <a:solidFill>
                  <a:schemeClr val="accent2">
                    <a:lumMod val="50000"/>
                  </a:schemeClr>
                </a:solidFill>
                <a:latin typeface="Arial Black" panose="020B0A04020102020204" pitchFamily="34" charset="0"/>
              </a:rPr>
              <a:t>документации</a:t>
            </a:r>
            <a:r>
              <a:rPr lang="ru-RU" sz="2800" b="1" dirty="0" smtClean="0">
                <a:solidFill>
                  <a:schemeClr val="accent2">
                    <a:lumMod val="50000"/>
                  </a:schemeClr>
                </a:solidFill>
              </a:rPr>
              <a:t>»</a:t>
            </a:r>
            <a:endParaRPr lang="ru-RU" sz="2800" b="1" dirty="0">
              <a:solidFill>
                <a:schemeClr val="accent2">
                  <a:lumMod val="50000"/>
                </a:schemeClr>
              </a:solidFill>
            </a:endParaRPr>
          </a:p>
        </p:txBody>
      </p:sp>
      <p:sp>
        <p:nvSpPr>
          <p:cNvPr id="7" name="TextBox 6"/>
          <p:cNvSpPr txBox="1"/>
          <p:nvPr/>
        </p:nvSpPr>
        <p:spPr>
          <a:xfrm>
            <a:off x="467544" y="620688"/>
            <a:ext cx="8208912" cy="5224507"/>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Сессия стратегического планирования</a:t>
            </a:r>
          </a:p>
          <a:p>
            <a:pPr algn="ctr"/>
            <a:endParaRPr lang="ru-RU" sz="2000" b="1" dirty="0" smtClean="0">
              <a:latin typeface="Times New Roman" panose="02020603050405020304" pitchFamily="18" charset="0"/>
              <a:cs typeface="Times New Roman" panose="02020603050405020304" pitchFamily="18" charset="0"/>
            </a:endParaRPr>
          </a:p>
          <a:p>
            <a:pPr algn="ctr">
              <a:lnSpc>
                <a:spcPct val="115000"/>
              </a:lnSpc>
              <a:spcAft>
                <a:spcPts val="0"/>
              </a:spcAft>
            </a:pPr>
            <a:r>
              <a:rPr lang="ru-RU" sz="2800" b="1" dirty="0" smtClean="0">
                <a:latin typeface="Times New Roman" panose="02020603050405020304" pitchFamily="18" charset="0"/>
                <a:ea typeface="Calibri" panose="020F0502020204030204" pitchFamily="34" charset="0"/>
                <a:cs typeface="Times New Roman" panose="02020603050405020304" pitchFamily="18" charset="0"/>
              </a:rPr>
              <a:t>«</a:t>
            </a:r>
            <a:r>
              <a:rPr lang="ru-RU" sz="2800" b="1" dirty="0">
                <a:latin typeface="Times New Roman" panose="02020603050405020304" pitchFamily="18" charset="0"/>
                <a:ea typeface="Calibri" panose="020F0502020204030204" pitchFamily="34" charset="0"/>
                <a:cs typeface="Times New Roman" panose="02020603050405020304" pitchFamily="18" charset="0"/>
              </a:rPr>
              <a:t>Формирование благоприятного инвестиционного климата при осуществлении градостроительства и пространственного развития </a:t>
            </a:r>
            <a:r>
              <a:rPr lang="ru-RU" sz="2800" b="1" dirty="0" smtClean="0">
                <a:latin typeface="Times New Roman" panose="02020603050405020304" pitchFamily="18" charset="0"/>
                <a:ea typeface="Calibri" panose="020F0502020204030204" pitchFamily="34" charset="0"/>
                <a:cs typeface="Times New Roman" panose="02020603050405020304" pitchFamily="18" charset="0"/>
              </a:rPr>
              <a:t>территорий»</a:t>
            </a:r>
            <a:endParaRPr lang="ru-RU" sz="2800"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ru-RU" b="1" dirty="0" smtClean="0">
                <a:latin typeface="Times New Roman" panose="02020603050405020304" pitchFamily="18" charset="0"/>
                <a:ea typeface="Calibri" panose="020F0502020204030204" pitchFamily="34" charset="0"/>
                <a:cs typeface="Times New Roman" panose="02020603050405020304" pitchFamily="18" charset="0"/>
              </a:rPr>
              <a:t> </a:t>
            </a:r>
            <a:endParaRPr lang="ru-RU" sz="2400" dirty="0" smtClean="0">
              <a:latin typeface="Calibri" panose="020F0502020204030204" pitchFamily="34" charset="0"/>
              <a:ea typeface="Calibri" panose="020F0502020204030204" pitchFamily="34" charset="0"/>
              <a:cs typeface="Times New Roman" panose="02020603050405020304" pitchFamily="18" charset="0"/>
            </a:endParaRPr>
          </a:p>
          <a:p>
            <a:pPr algn="ctr"/>
            <a:endParaRPr lang="ru-RU" sz="3200" b="1" dirty="0" smtClean="0">
              <a:latin typeface="Arial Black" panose="020B0A04020102020204" pitchFamily="34" charset="0"/>
            </a:endParaRPr>
          </a:p>
          <a:p>
            <a:pPr algn="ctr"/>
            <a:endParaRPr lang="ru-RU" sz="2800" b="1" dirty="0"/>
          </a:p>
          <a:p>
            <a:pPr algn="ctr"/>
            <a:endParaRPr lang="ru-RU" sz="2800" b="1" dirty="0" smtClean="0"/>
          </a:p>
          <a:p>
            <a:pPr algn="ctr"/>
            <a:endParaRPr lang="ru-RU" sz="2800" b="1" dirty="0" smtClean="0"/>
          </a:p>
          <a:p>
            <a:pPr algn="ctr"/>
            <a:r>
              <a:rPr lang="ru-RU" sz="2800" b="1" dirty="0" smtClean="0"/>
              <a:t>Группа №4</a:t>
            </a:r>
            <a:endParaRPr lang="ru-RU"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16632"/>
            <a:ext cx="7886700" cy="565945"/>
          </a:xfrm>
        </p:spPr>
        <p:txBody>
          <a:bodyPr>
            <a:normAutofit/>
          </a:bodyPr>
          <a:lstStyle/>
          <a:p>
            <a:pPr algn="ctr"/>
            <a:r>
              <a:rPr lang="ru-RU" sz="3200" b="1" dirty="0" smtClean="0">
                <a:latin typeface="Arial Black" panose="020B0A04020102020204" pitchFamily="34" charset="0"/>
              </a:rPr>
              <a:t>Барьеры – Пути решения</a:t>
            </a:r>
            <a:endParaRPr lang="ru-RU" sz="3200" b="1" dirty="0">
              <a:latin typeface="Arial Black" panose="020B0A04020102020204" pitchFamily="34"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3983539425"/>
              </p:ext>
            </p:extLst>
          </p:nvPr>
        </p:nvGraphicFramePr>
        <p:xfrm>
          <a:off x="611560" y="682577"/>
          <a:ext cx="8136904" cy="7810235"/>
        </p:xfrm>
        <a:graphic>
          <a:graphicData uri="http://schemas.openxmlformats.org/drawingml/2006/table">
            <a:tbl>
              <a:tblPr firstRow="1" bandRow="1">
                <a:tableStyleId>{5C22544A-7EE6-4342-B048-85BDC9FD1C3A}</a:tableStyleId>
              </a:tblPr>
              <a:tblGrid>
                <a:gridCol w="2628900">
                  <a:extLst>
                    <a:ext uri="{9D8B030D-6E8A-4147-A177-3AD203B41FA5}">
                      <a16:colId xmlns="" xmlns:a16="http://schemas.microsoft.com/office/drawing/2014/main" val="2555017893"/>
                    </a:ext>
                  </a:extLst>
                </a:gridCol>
                <a:gridCol w="2628900">
                  <a:extLst>
                    <a:ext uri="{9D8B030D-6E8A-4147-A177-3AD203B41FA5}">
                      <a16:colId xmlns="" xmlns:a16="http://schemas.microsoft.com/office/drawing/2014/main" val="810617164"/>
                    </a:ext>
                  </a:extLst>
                </a:gridCol>
                <a:gridCol w="2879104">
                  <a:extLst>
                    <a:ext uri="{9D8B030D-6E8A-4147-A177-3AD203B41FA5}">
                      <a16:colId xmlns="" xmlns:a16="http://schemas.microsoft.com/office/drawing/2014/main" val="1240408763"/>
                    </a:ext>
                  </a:extLst>
                </a:gridCol>
              </a:tblGrid>
              <a:tr h="615643">
                <a:tc>
                  <a:txBody>
                    <a:bodyPr/>
                    <a:lstStyle/>
                    <a:p>
                      <a:r>
                        <a:rPr lang="ru-RU" sz="1600" dirty="0" smtClean="0">
                          <a:latin typeface="Arial Black" panose="020B0A04020102020204" pitchFamily="34" charset="0"/>
                        </a:rPr>
                        <a:t>НОРМА </a:t>
                      </a:r>
                    </a:p>
                    <a:p>
                      <a:r>
                        <a:rPr lang="ru-RU" sz="1600" dirty="0" smtClean="0">
                          <a:latin typeface="Arial Black" panose="020B0A04020102020204" pitchFamily="34" charset="0"/>
                        </a:rPr>
                        <a:t>БУДУЩЕГО</a:t>
                      </a:r>
                      <a:endParaRPr lang="ru-RU" sz="1600" dirty="0">
                        <a:latin typeface="Arial Black" panose="020B0A04020102020204" pitchFamily="34" charset="0"/>
                      </a:endParaRPr>
                    </a:p>
                  </a:txBody>
                  <a:tcPr marL="88449" marR="88449"/>
                </a:tc>
                <a:tc>
                  <a:txBody>
                    <a:bodyPr/>
                    <a:lstStyle/>
                    <a:p>
                      <a:pPr algn="ctr"/>
                      <a:r>
                        <a:rPr lang="ru-RU" sz="1600" dirty="0" smtClean="0">
                          <a:latin typeface="Arial Black" panose="020B0A04020102020204" pitchFamily="34" charset="0"/>
                        </a:rPr>
                        <a:t>БАРЬЕРЫ</a:t>
                      </a:r>
                      <a:endParaRPr lang="ru-RU" sz="1600" dirty="0">
                        <a:latin typeface="Arial Black" panose="020B0A04020102020204" pitchFamily="34" charset="0"/>
                      </a:endParaRPr>
                    </a:p>
                  </a:txBody>
                  <a:tcPr marL="88449" marR="88449"/>
                </a:tc>
                <a:tc>
                  <a:txBody>
                    <a:bodyPr/>
                    <a:lstStyle/>
                    <a:p>
                      <a:r>
                        <a:rPr lang="ru-RU" sz="1600" dirty="0" smtClean="0">
                          <a:latin typeface="Arial Black" panose="020B0A04020102020204" pitchFamily="34" charset="0"/>
                        </a:rPr>
                        <a:t>ПУТИ РЕШЕНИЯ</a:t>
                      </a:r>
                      <a:endParaRPr lang="ru-RU" sz="1600" dirty="0">
                        <a:latin typeface="Arial Black" panose="020B0A04020102020204" pitchFamily="34" charset="0"/>
                      </a:endParaRPr>
                    </a:p>
                  </a:txBody>
                  <a:tcPr marL="88449" marR="88449"/>
                </a:tc>
                <a:extLst>
                  <a:ext uri="{0D108BD9-81ED-4DB2-BD59-A6C34878D82A}">
                    <a16:rowId xmlns="" xmlns:a16="http://schemas.microsoft.com/office/drawing/2014/main" val="3767012083"/>
                  </a:ext>
                </a:extLst>
              </a:tr>
              <a:tr h="615643">
                <a:tc rowSpan="7">
                  <a:txBody>
                    <a:bodyPr/>
                    <a:lstStyle/>
                    <a:p>
                      <a:r>
                        <a:rPr lang="ru-RU" sz="1800" dirty="0" smtClean="0">
                          <a:latin typeface="Arial Black" panose="020B0A04020102020204" pitchFamily="34" charset="0"/>
                        </a:rPr>
                        <a:t>Передать часть полномочий в сфере градостроительной деятельности на региональный уровень. Дать свободы маневра региональному и муниципальному чиновнику.</a:t>
                      </a:r>
                      <a:endParaRPr lang="ru-RU" sz="1800" dirty="0">
                        <a:latin typeface="Arial Black" panose="020B0A04020102020204" pitchFamily="34" charset="0"/>
                      </a:endParaRPr>
                    </a:p>
                  </a:txBody>
                  <a:tcPr marL="88449" marR="88449"/>
                </a:tc>
                <a:tc>
                  <a:txBody>
                    <a:bodyPr/>
                    <a:lstStyle/>
                    <a:p>
                      <a:pPr algn="just">
                        <a:lnSpc>
                          <a:spcPct val="115000"/>
                        </a:lnSpc>
                        <a:spcAft>
                          <a:spcPts val="0"/>
                        </a:spcAft>
                      </a:pPr>
                      <a:r>
                        <a:rPr lang="ru-RU" sz="1800" dirty="0">
                          <a:effectLst/>
                          <a:latin typeface="Arial Black" panose="020B0A04020102020204" pitchFamily="34" charset="0"/>
                          <a:ea typeface="Calibri" panose="020F0502020204030204" pitchFamily="34" charset="0"/>
                          <a:cs typeface="Times New Roman" panose="02020603050405020304" pitchFamily="18" charset="0"/>
                        </a:rPr>
                        <a:t>Каждый управляющий уровень «тянет одеяло на себя».</a:t>
                      </a:r>
                    </a:p>
                  </a:txBody>
                  <a:tcPr marL="68580" marR="68580" marT="0" marB="0"/>
                </a:tc>
                <a:tc>
                  <a:txBody>
                    <a:bodyPr/>
                    <a:lstStyle/>
                    <a:p>
                      <a:pPr algn="just">
                        <a:lnSpc>
                          <a:spcPct val="115000"/>
                        </a:lnSpc>
                        <a:spcAft>
                          <a:spcPts val="0"/>
                        </a:spcAft>
                      </a:pPr>
                      <a:r>
                        <a:rPr lang="ru-RU" sz="1800">
                          <a:effectLst/>
                          <a:latin typeface="Arial Black" panose="020B0A04020102020204" pitchFamily="34" charset="0"/>
                          <a:ea typeface="Calibri" panose="020F0502020204030204" pitchFamily="34" charset="0"/>
                          <a:cs typeface="Times New Roman" panose="02020603050405020304" pitchFamily="18" charset="0"/>
                        </a:rPr>
                        <a:t>Разобрать по видам деятельности разных уровней, разграничить ответственность и полномочия.</a:t>
                      </a:r>
                    </a:p>
                  </a:txBody>
                  <a:tcPr marL="68580" marR="68580" marT="0" marB="0"/>
                </a:tc>
                <a:extLst>
                  <a:ext uri="{0D108BD9-81ED-4DB2-BD59-A6C34878D82A}">
                    <a16:rowId xmlns="" xmlns:a16="http://schemas.microsoft.com/office/drawing/2014/main" val="1218780526"/>
                  </a:ext>
                </a:extLst>
              </a:tr>
              <a:tr h="615643">
                <a:tc vMerge="1">
                  <a:txBody>
                    <a:bodyPr/>
                    <a:lstStyle/>
                    <a:p>
                      <a:endParaRPr lang="ru-RU" dirty="0"/>
                    </a:p>
                  </a:txBody>
                  <a:tcPr/>
                </a:tc>
                <a:tc>
                  <a:txBody>
                    <a:bodyPr/>
                    <a:lstStyle/>
                    <a:p>
                      <a:pPr algn="just">
                        <a:lnSpc>
                          <a:spcPct val="115000"/>
                        </a:lnSpc>
                        <a:spcAft>
                          <a:spcPts val="0"/>
                        </a:spcAft>
                      </a:pPr>
                      <a:r>
                        <a:rPr lang="ru-RU" sz="1800" dirty="0">
                          <a:effectLst/>
                          <a:latin typeface="Arial Black" panose="020B0A04020102020204" pitchFamily="34" charset="0"/>
                          <a:ea typeface="Calibri" panose="020F0502020204030204" pitchFamily="34" charset="0"/>
                          <a:cs typeface="Times New Roman" panose="02020603050405020304" pitchFamily="18" charset="0"/>
                        </a:rPr>
                        <a:t>Нет грамотного оператора.</a:t>
                      </a:r>
                    </a:p>
                  </a:txBody>
                  <a:tcPr marL="68580" marR="68580" marT="0" marB="0"/>
                </a:tc>
                <a:tc>
                  <a:txBody>
                    <a:bodyPr/>
                    <a:lstStyle/>
                    <a:p>
                      <a:pPr algn="just">
                        <a:lnSpc>
                          <a:spcPct val="115000"/>
                        </a:lnSpc>
                        <a:spcAft>
                          <a:spcPts val="0"/>
                        </a:spcAft>
                      </a:pPr>
                      <a:r>
                        <a:rPr lang="ru-RU" sz="1800">
                          <a:effectLst/>
                          <a:latin typeface="Arial Black" panose="020B0A04020102020204" pitchFamily="34" charset="0"/>
                          <a:ea typeface="Calibri" panose="020F0502020204030204" pitchFamily="34" charset="0"/>
                          <a:cs typeface="Times New Roman" panose="02020603050405020304" pitchFamily="18" charset="0"/>
                        </a:rPr>
                        <a:t>Создать структуру с функциями оператора.</a:t>
                      </a:r>
                    </a:p>
                  </a:txBody>
                  <a:tcPr marL="68580" marR="68580" marT="0" marB="0"/>
                </a:tc>
                <a:extLst>
                  <a:ext uri="{0D108BD9-81ED-4DB2-BD59-A6C34878D82A}">
                    <a16:rowId xmlns="" xmlns:a16="http://schemas.microsoft.com/office/drawing/2014/main" val="3306970752"/>
                  </a:ext>
                </a:extLst>
              </a:tr>
              <a:tr h="615643">
                <a:tc vMerge="1">
                  <a:txBody>
                    <a:bodyPr/>
                    <a:lstStyle/>
                    <a:p>
                      <a:endParaRPr lang="ru-RU" dirty="0"/>
                    </a:p>
                  </a:txBody>
                  <a:tcPr/>
                </a:tc>
                <a:tc>
                  <a:txBody>
                    <a:bodyPr/>
                    <a:lstStyle/>
                    <a:p>
                      <a:pPr algn="just">
                        <a:lnSpc>
                          <a:spcPct val="115000"/>
                        </a:lnSpc>
                        <a:spcAft>
                          <a:spcPts val="0"/>
                        </a:spcAft>
                      </a:pPr>
                      <a:r>
                        <a:rPr lang="ru-RU" sz="1800" dirty="0">
                          <a:effectLst/>
                          <a:latin typeface="Arial Black" panose="020B0A04020102020204" pitchFamily="34" charset="0"/>
                          <a:ea typeface="Calibri" panose="020F0502020204030204" pitchFamily="34" charset="0"/>
                          <a:cs typeface="Times New Roman" panose="02020603050405020304" pitchFamily="18" charset="0"/>
                        </a:rPr>
                        <a:t>Вопросам ведают разные структуры, не согласованные между собой должным образом.</a:t>
                      </a:r>
                    </a:p>
                  </a:txBody>
                  <a:tcPr marL="68580" marR="68580" marT="0" marB="0"/>
                </a:tc>
                <a:tc>
                  <a:txBody>
                    <a:bodyPr/>
                    <a:lstStyle/>
                    <a:p>
                      <a:pPr algn="just">
                        <a:lnSpc>
                          <a:spcPct val="115000"/>
                        </a:lnSpc>
                        <a:spcAft>
                          <a:spcPts val="0"/>
                        </a:spcAft>
                      </a:pPr>
                      <a:r>
                        <a:rPr lang="ru-RU" sz="1800" dirty="0">
                          <a:effectLst/>
                          <a:latin typeface="Arial Black" panose="020B0A04020102020204" pitchFamily="34" charset="0"/>
                          <a:ea typeface="Calibri" panose="020F0502020204030204" pitchFamily="34" charset="0"/>
                          <a:cs typeface="Times New Roman" panose="02020603050405020304" pitchFamily="18" charset="0"/>
                        </a:rPr>
                        <a:t>Создать или передать ответственность в единую структуру.</a:t>
                      </a:r>
                    </a:p>
                  </a:txBody>
                  <a:tcPr marL="68580" marR="68580" marT="0" marB="0"/>
                </a:tc>
                <a:extLst>
                  <a:ext uri="{0D108BD9-81ED-4DB2-BD59-A6C34878D82A}">
                    <a16:rowId xmlns="" xmlns:a16="http://schemas.microsoft.com/office/drawing/2014/main" val="2236869202"/>
                  </a:ext>
                </a:extLst>
              </a:tr>
              <a:tr h="615643">
                <a:tc vMerge="1">
                  <a:txBody>
                    <a:bodyPr/>
                    <a:lstStyle/>
                    <a:p>
                      <a:endParaRPr lang="ru-RU" dirty="0"/>
                    </a:p>
                  </a:txBody>
                  <a:tcPr/>
                </a:tc>
                <a:tc>
                  <a:txBody>
                    <a:bodyPr/>
                    <a:lstStyle/>
                    <a:p>
                      <a:endParaRPr lang="ru-RU" dirty="0"/>
                    </a:p>
                  </a:txBody>
                  <a:tcPr marL="68580" marR="68580" marT="0" marB="0"/>
                </a:tc>
                <a:tc>
                  <a:txBody>
                    <a:bodyPr/>
                    <a:lstStyle/>
                    <a:p>
                      <a:endParaRPr lang="ru-RU" dirty="0"/>
                    </a:p>
                  </a:txBody>
                  <a:tcPr marL="68580" marR="68580" marT="0" marB="0"/>
                </a:tc>
                <a:extLst>
                  <a:ext uri="{0D108BD9-81ED-4DB2-BD59-A6C34878D82A}">
                    <a16:rowId xmlns="" xmlns:a16="http://schemas.microsoft.com/office/drawing/2014/main" val="2055214083"/>
                  </a:ext>
                </a:extLst>
              </a:tr>
              <a:tr h="615643">
                <a:tc vMerge="1">
                  <a:txBody>
                    <a:bodyPr/>
                    <a:lstStyle/>
                    <a:p>
                      <a:endParaRPr lang="ru-RU" dirty="0"/>
                    </a:p>
                  </a:txBody>
                  <a:tcPr/>
                </a:tc>
                <a:tc>
                  <a:txBody>
                    <a:bodyPr/>
                    <a:lstStyle/>
                    <a:p>
                      <a:pPr algn="just">
                        <a:lnSpc>
                          <a:spcPct val="115000"/>
                        </a:lnSpc>
                        <a:spcAft>
                          <a:spcPts val="0"/>
                        </a:spcAft>
                      </a:pPr>
                      <a:endParaRPr lang="ru-RU"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endParaRPr lang="ru-RU"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254240681"/>
                  </a:ext>
                </a:extLst>
              </a:tr>
              <a:tr h="615643">
                <a:tc vMerge="1">
                  <a:txBody>
                    <a:bodyPr/>
                    <a:lstStyle/>
                    <a:p>
                      <a:endParaRPr lang="ru-RU" dirty="0"/>
                    </a:p>
                  </a:txBody>
                  <a:tcPr/>
                </a:tc>
                <a:tc>
                  <a:txBody>
                    <a:bodyPr/>
                    <a:lstStyle/>
                    <a:p>
                      <a:endParaRPr lang="ru-RU" sz="1600">
                        <a:latin typeface="Arial Black" panose="020B0A04020102020204" pitchFamily="34" charset="0"/>
                      </a:endParaRPr>
                    </a:p>
                  </a:txBody>
                  <a:tcPr marL="88449" marR="88449"/>
                </a:tc>
                <a:tc>
                  <a:txBody>
                    <a:bodyPr/>
                    <a:lstStyle/>
                    <a:p>
                      <a:endParaRPr lang="ru-RU" sz="1600" dirty="0">
                        <a:latin typeface="Arial Black" panose="020B0A04020102020204" pitchFamily="34" charset="0"/>
                      </a:endParaRPr>
                    </a:p>
                  </a:txBody>
                  <a:tcPr marL="88449" marR="88449"/>
                </a:tc>
                <a:extLst>
                  <a:ext uri="{0D108BD9-81ED-4DB2-BD59-A6C34878D82A}">
                    <a16:rowId xmlns="" xmlns:a16="http://schemas.microsoft.com/office/drawing/2014/main" val="3610779843"/>
                  </a:ext>
                </a:extLst>
              </a:tr>
              <a:tr h="615643">
                <a:tc vMerge="1">
                  <a:txBody>
                    <a:bodyPr/>
                    <a:lstStyle/>
                    <a:p>
                      <a:endParaRPr lang="ru-RU" dirty="0"/>
                    </a:p>
                  </a:txBody>
                  <a:tcPr/>
                </a:tc>
                <a:tc>
                  <a:txBody>
                    <a:bodyPr/>
                    <a:lstStyle/>
                    <a:p>
                      <a:endParaRPr lang="ru-RU" sz="1600" dirty="0">
                        <a:latin typeface="Arial Black" panose="020B0A04020102020204" pitchFamily="34" charset="0"/>
                      </a:endParaRPr>
                    </a:p>
                  </a:txBody>
                  <a:tcPr marL="88449" marR="88449"/>
                </a:tc>
                <a:tc>
                  <a:txBody>
                    <a:bodyPr/>
                    <a:lstStyle/>
                    <a:p>
                      <a:endParaRPr lang="ru-RU" sz="1600" dirty="0">
                        <a:latin typeface="Arial Black" panose="020B0A04020102020204" pitchFamily="34" charset="0"/>
                      </a:endParaRPr>
                    </a:p>
                  </a:txBody>
                  <a:tcPr marL="88449" marR="88449"/>
                </a:tc>
                <a:extLst>
                  <a:ext uri="{0D108BD9-81ED-4DB2-BD59-A6C34878D82A}">
                    <a16:rowId xmlns="" xmlns:a16="http://schemas.microsoft.com/office/drawing/2014/main" val="1181110617"/>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16632"/>
            <a:ext cx="7886700" cy="565945"/>
          </a:xfrm>
        </p:spPr>
        <p:txBody>
          <a:bodyPr>
            <a:normAutofit/>
          </a:bodyPr>
          <a:lstStyle/>
          <a:p>
            <a:pPr algn="ctr"/>
            <a:r>
              <a:rPr lang="ru-RU" sz="3200" b="1" dirty="0" smtClean="0">
                <a:latin typeface="Arial Black" panose="020B0A04020102020204" pitchFamily="34" charset="0"/>
              </a:rPr>
              <a:t>Барьеры – Пути решения</a:t>
            </a:r>
            <a:endParaRPr lang="ru-RU" sz="3200" b="1" dirty="0">
              <a:latin typeface="Arial Black" panose="020B0A04020102020204" pitchFamily="34"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414388925"/>
              </p:ext>
            </p:extLst>
          </p:nvPr>
        </p:nvGraphicFramePr>
        <p:xfrm>
          <a:off x="611560" y="682577"/>
          <a:ext cx="8136904" cy="8753538"/>
        </p:xfrm>
        <a:graphic>
          <a:graphicData uri="http://schemas.openxmlformats.org/drawingml/2006/table">
            <a:tbl>
              <a:tblPr firstRow="1" bandRow="1">
                <a:tableStyleId>{5C22544A-7EE6-4342-B048-85BDC9FD1C3A}</a:tableStyleId>
              </a:tblPr>
              <a:tblGrid>
                <a:gridCol w="2628900">
                  <a:extLst>
                    <a:ext uri="{9D8B030D-6E8A-4147-A177-3AD203B41FA5}">
                      <a16:colId xmlns="" xmlns:a16="http://schemas.microsoft.com/office/drawing/2014/main" val="2555017893"/>
                    </a:ext>
                  </a:extLst>
                </a:gridCol>
                <a:gridCol w="2628900">
                  <a:extLst>
                    <a:ext uri="{9D8B030D-6E8A-4147-A177-3AD203B41FA5}">
                      <a16:colId xmlns="" xmlns:a16="http://schemas.microsoft.com/office/drawing/2014/main" val="810617164"/>
                    </a:ext>
                  </a:extLst>
                </a:gridCol>
                <a:gridCol w="2879104">
                  <a:extLst>
                    <a:ext uri="{9D8B030D-6E8A-4147-A177-3AD203B41FA5}">
                      <a16:colId xmlns="" xmlns:a16="http://schemas.microsoft.com/office/drawing/2014/main" val="1240408763"/>
                    </a:ext>
                  </a:extLst>
                </a:gridCol>
              </a:tblGrid>
              <a:tr h="615643">
                <a:tc>
                  <a:txBody>
                    <a:bodyPr/>
                    <a:lstStyle/>
                    <a:p>
                      <a:r>
                        <a:rPr lang="ru-RU" sz="1600" dirty="0" smtClean="0">
                          <a:latin typeface="Arial Black" panose="020B0A04020102020204" pitchFamily="34" charset="0"/>
                        </a:rPr>
                        <a:t>НОРМА </a:t>
                      </a:r>
                    </a:p>
                    <a:p>
                      <a:r>
                        <a:rPr lang="ru-RU" sz="1600" dirty="0" smtClean="0">
                          <a:latin typeface="Arial Black" panose="020B0A04020102020204" pitchFamily="34" charset="0"/>
                        </a:rPr>
                        <a:t>БУДУЩЕГО</a:t>
                      </a:r>
                      <a:endParaRPr lang="ru-RU" sz="1600" dirty="0">
                        <a:latin typeface="Arial Black" panose="020B0A04020102020204" pitchFamily="34" charset="0"/>
                      </a:endParaRPr>
                    </a:p>
                  </a:txBody>
                  <a:tcPr marL="88449" marR="88449"/>
                </a:tc>
                <a:tc>
                  <a:txBody>
                    <a:bodyPr/>
                    <a:lstStyle/>
                    <a:p>
                      <a:pPr algn="ctr"/>
                      <a:r>
                        <a:rPr lang="ru-RU" sz="1600" dirty="0" smtClean="0">
                          <a:latin typeface="Arial Black" panose="020B0A04020102020204" pitchFamily="34" charset="0"/>
                        </a:rPr>
                        <a:t>БАРЬЕРЫ</a:t>
                      </a:r>
                      <a:endParaRPr lang="ru-RU" sz="1600" dirty="0">
                        <a:latin typeface="Arial Black" panose="020B0A04020102020204" pitchFamily="34" charset="0"/>
                      </a:endParaRPr>
                    </a:p>
                  </a:txBody>
                  <a:tcPr marL="88449" marR="88449"/>
                </a:tc>
                <a:tc>
                  <a:txBody>
                    <a:bodyPr/>
                    <a:lstStyle/>
                    <a:p>
                      <a:r>
                        <a:rPr lang="ru-RU" sz="1600" dirty="0" smtClean="0">
                          <a:latin typeface="Arial Black" panose="020B0A04020102020204" pitchFamily="34" charset="0"/>
                        </a:rPr>
                        <a:t>ПУТИ РЕШЕНИЯ</a:t>
                      </a:r>
                      <a:endParaRPr lang="ru-RU" sz="1600" dirty="0">
                        <a:latin typeface="Arial Black" panose="020B0A04020102020204" pitchFamily="34" charset="0"/>
                      </a:endParaRPr>
                    </a:p>
                  </a:txBody>
                  <a:tcPr marL="88449" marR="88449"/>
                </a:tc>
                <a:extLst>
                  <a:ext uri="{0D108BD9-81ED-4DB2-BD59-A6C34878D82A}">
                    <a16:rowId xmlns="" xmlns:a16="http://schemas.microsoft.com/office/drawing/2014/main" val="3767012083"/>
                  </a:ext>
                </a:extLst>
              </a:tr>
              <a:tr h="615643">
                <a:tc rowSpan="7">
                  <a:txBody>
                    <a:bodyPr/>
                    <a:lstStyle/>
                    <a:p>
                      <a:r>
                        <a:rPr lang="ru-RU" sz="1600" dirty="0" smtClean="0">
                          <a:latin typeface="Arial Black" panose="020B0A04020102020204" pitchFamily="34" charset="0"/>
                        </a:rPr>
                        <a:t>Передать часть полномочий в сфере градостроительной деятельности на региональный уровень. Дать свободы маневра региональному и муниципальному чиновнику.</a:t>
                      </a:r>
                      <a:endParaRPr lang="ru-RU" sz="1600" dirty="0">
                        <a:latin typeface="Arial Black" panose="020B0A04020102020204" pitchFamily="34" charset="0"/>
                      </a:endParaRPr>
                    </a:p>
                  </a:txBody>
                  <a:tcPr marL="88449" marR="88449"/>
                </a:tc>
                <a:tc>
                  <a:txBody>
                    <a:bodyPr/>
                    <a:lstStyle/>
                    <a:p>
                      <a:r>
                        <a:rPr lang="ru-RU" sz="1600" dirty="0" smtClean="0">
                          <a:latin typeface="Arial Black" panose="020B0A04020102020204" pitchFamily="34" charset="0"/>
                        </a:rPr>
                        <a:t>Федеральное законодательство не всегда учитывает особенности субъекта или отдельного муниципалитета.</a:t>
                      </a:r>
                      <a:endParaRPr lang="ru-RU" sz="1600" dirty="0">
                        <a:latin typeface="Arial Black" panose="020B0A04020102020204" pitchFamily="34" charset="0"/>
                      </a:endParaRPr>
                    </a:p>
                  </a:txBody>
                  <a:tcPr marL="88449" marR="88449"/>
                </a:tc>
                <a:tc>
                  <a:txBody>
                    <a:bodyPr/>
                    <a:lstStyle/>
                    <a:p>
                      <a:r>
                        <a:rPr lang="ru-RU" sz="1600" dirty="0" smtClean="0">
                          <a:latin typeface="Arial Black" panose="020B0A04020102020204" pitchFamily="34" charset="0"/>
                        </a:rPr>
                        <a:t>По статьям кодекса подвергавшимся наиболее частой правке, при очередной коррекции в приоритетном порядке рассматривать передачу полномочий регулирования на уровне региона.</a:t>
                      </a:r>
                      <a:endParaRPr lang="ru-RU" sz="1600" dirty="0">
                        <a:latin typeface="Arial Black" panose="020B0A04020102020204" pitchFamily="34" charset="0"/>
                      </a:endParaRPr>
                    </a:p>
                  </a:txBody>
                  <a:tcPr marL="88449" marR="88449"/>
                </a:tc>
                <a:extLst>
                  <a:ext uri="{0D108BD9-81ED-4DB2-BD59-A6C34878D82A}">
                    <a16:rowId xmlns="" xmlns:a16="http://schemas.microsoft.com/office/drawing/2014/main" val="1218780526"/>
                  </a:ext>
                </a:extLst>
              </a:tr>
              <a:tr h="615643">
                <a:tc vMerge="1">
                  <a:txBody>
                    <a:bodyPr/>
                    <a:lstStyle/>
                    <a:p>
                      <a:endParaRPr lang="ru-RU" dirty="0"/>
                    </a:p>
                  </a:txBody>
                  <a:tcPr/>
                </a:tc>
                <a:tc>
                  <a:txBody>
                    <a:bodyPr/>
                    <a:lstStyle/>
                    <a:p>
                      <a:r>
                        <a:rPr lang="ru-RU" sz="1600" dirty="0" smtClean="0">
                          <a:latin typeface="Arial Black" panose="020B0A04020102020204" pitchFamily="34" charset="0"/>
                        </a:rPr>
                        <a:t>Федеральное законодательство не всегда учитывает особенности субъекта или отдельного муниципалитета.</a:t>
                      </a:r>
                      <a:endParaRPr lang="ru-RU" sz="1600" dirty="0">
                        <a:latin typeface="Arial Black" panose="020B0A04020102020204" pitchFamily="34" charset="0"/>
                      </a:endParaRPr>
                    </a:p>
                  </a:txBody>
                  <a:tcPr marL="88449" marR="88449"/>
                </a:tc>
                <a:tc>
                  <a:txBody>
                    <a:bodyPr/>
                    <a:lstStyle/>
                    <a:p>
                      <a:r>
                        <a:rPr lang="ru-RU" sz="1600" dirty="0" smtClean="0">
                          <a:latin typeface="Arial Black" panose="020B0A04020102020204" pitchFamily="34" charset="0"/>
                        </a:rPr>
                        <a:t>По статьям кодекса подвергавшимся наиболее частой правке, при очередной коррекции в приоритетном порядке рассматривать передачу полномочий регулирования на уровне региона.</a:t>
                      </a:r>
                      <a:endParaRPr lang="ru-RU" sz="1600" dirty="0">
                        <a:latin typeface="Arial Black" panose="020B0A04020102020204" pitchFamily="34" charset="0"/>
                      </a:endParaRPr>
                    </a:p>
                  </a:txBody>
                  <a:tcPr marL="88449" marR="88449"/>
                </a:tc>
                <a:extLst>
                  <a:ext uri="{0D108BD9-81ED-4DB2-BD59-A6C34878D82A}">
                    <a16:rowId xmlns="" xmlns:a16="http://schemas.microsoft.com/office/drawing/2014/main" val="3306970752"/>
                  </a:ext>
                </a:extLst>
              </a:tr>
              <a:tr h="615643">
                <a:tc vMerge="1">
                  <a:txBody>
                    <a:bodyPr/>
                    <a:lstStyle/>
                    <a:p>
                      <a:endParaRPr lang="ru-RU" dirty="0"/>
                    </a:p>
                  </a:txBody>
                  <a:tcPr/>
                </a:tc>
                <a:tc>
                  <a:txBody>
                    <a:bodyPr/>
                    <a:lstStyle/>
                    <a:p>
                      <a:endParaRPr lang="ru-RU" dirty="0"/>
                    </a:p>
                  </a:txBody>
                  <a:tcPr marL="88449" marR="88449"/>
                </a:tc>
                <a:tc>
                  <a:txBody>
                    <a:bodyPr/>
                    <a:lstStyle/>
                    <a:p>
                      <a:endParaRPr lang="ru-RU"/>
                    </a:p>
                  </a:txBody>
                  <a:tcPr marL="88449" marR="88449"/>
                </a:tc>
                <a:extLst>
                  <a:ext uri="{0D108BD9-81ED-4DB2-BD59-A6C34878D82A}">
                    <a16:rowId xmlns="" xmlns:a16="http://schemas.microsoft.com/office/drawing/2014/main" val="2236869202"/>
                  </a:ext>
                </a:extLst>
              </a:tr>
              <a:tr h="615643">
                <a:tc vMerge="1">
                  <a:txBody>
                    <a:bodyPr/>
                    <a:lstStyle/>
                    <a:p>
                      <a:endParaRPr lang="ru-RU" dirty="0"/>
                    </a:p>
                  </a:txBody>
                  <a:tcPr/>
                </a:tc>
                <a:tc>
                  <a:txBody>
                    <a:bodyPr/>
                    <a:lstStyle/>
                    <a:p>
                      <a:endParaRPr lang="ru-RU"/>
                    </a:p>
                  </a:txBody>
                  <a:tcPr marL="88449" marR="88449"/>
                </a:tc>
                <a:tc>
                  <a:txBody>
                    <a:bodyPr/>
                    <a:lstStyle/>
                    <a:p>
                      <a:endParaRPr lang="ru-RU"/>
                    </a:p>
                  </a:txBody>
                  <a:tcPr marL="88449" marR="88449"/>
                </a:tc>
                <a:extLst>
                  <a:ext uri="{0D108BD9-81ED-4DB2-BD59-A6C34878D82A}">
                    <a16:rowId xmlns="" xmlns:a16="http://schemas.microsoft.com/office/drawing/2014/main" val="2055214083"/>
                  </a:ext>
                </a:extLst>
              </a:tr>
              <a:tr h="615643">
                <a:tc vMerge="1">
                  <a:txBody>
                    <a:bodyPr/>
                    <a:lstStyle/>
                    <a:p>
                      <a:endParaRPr lang="ru-RU" dirty="0"/>
                    </a:p>
                  </a:txBody>
                  <a:tcPr/>
                </a:tc>
                <a:tc>
                  <a:txBody>
                    <a:bodyPr/>
                    <a:lstStyle/>
                    <a:p>
                      <a:endParaRPr lang="ru-RU"/>
                    </a:p>
                  </a:txBody>
                  <a:tcPr marL="88449" marR="88449"/>
                </a:tc>
                <a:tc>
                  <a:txBody>
                    <a:bodyPr/>
                    <a:lstStyle/>
                    <a:p>
                      <a:endParaRPr lang="ru-RU"/>
                    </a:p>
                  </a:txBody>
                  <a:tcPr marL="88449" marR="88449"/>
                </a:tc>
                <a:extLst>
                  <a:ext uri="{0D108BD9-81ED-4DB2-BD59-A6C34878D82A}">
                    <a16:rowId xmlns="" xmlns:a16="http://schemas.microsoft.com/office/drawing/2014/main" val="4254240681"/>
                  </a:ext>
                </a:extLst>
              </a:tr>
              <a:tr h="615643">
                <a:tc vMerge="1">
                  <a:txBody>
                    <a:bodyPr/>
                    <a:lstStyle/>
                    <a:p>
                      <a:endParaRPr lang="ru-RU" dirty="0"/>
                    </a:p>
                  </a:txBody>
                  <a:tcPr/>
                </a:tc>
                <a:tc>
                  <a:txBody>
                    <a:bodyPr/>
                    <a:lstStyle/>
                    <a:p>
                      <a:endParaRPr lang="ru-RU"/>
                    </a:p>
                  </a:txBody>
                  <a:tcPr marL="88449" marR="88449"/>
                </a:tc>
                <a:tc>
                  <a:txBody>
                    <a:bodyPr/>
                    <a:lstStyle/>
                    <a:p>
                      <a:endParaRPr lang="ru-RU" dirty="0"/>
                    </a:p>
                  </a:txBody>
                  <a:tcPr marL="88449" marR="88449"/>
                </a:tc>
                <a:extLst>
                  <a:ext uri="{0D108BD9-81ED-4DB2-BD59-A6C34878D82A}">
                    <a16:rowId xmlns="" xmlns:a16="http://schemas.microsoft.com/office/drawing/2014/main" val="3610779843"/>
                  </a:ext>
                </a:extLst>
              </a:tr>
              <a:tr h="615643">
                <a:tc vMerge="1">
                  <a:txBody>
                    <a:bodyPr/>
                    <a:lstStyle/>
                    <a:p>
                      <a:endParaRPr lang="ru-RU" dirty="0"/>
                    </a:p>
                  </a:txBody>
                  <a:tcPr/>
                </a:tc>
                <a:tc>
                  <a:txBody>
                    <a:bodyPr/>
                    <a:lstStyle/>
                    <a:p>
                      <a:endParaRPr lang="ru-RU" sz="1600" dirty="0">
                        <a:latin typeface="Arial Black" panose="020B0A04020102020204" pitchFamily="34" charset="0"/>
                      </a:endParaRPr>
                    </a:p>
                  </a:txBody>
                  <a:tcPr marL="88449" marR="88449"/>
                </a:tc>
                <a:tc>
                  <a:txBody>
                    <a:bodyPr/>
                    <a:lstStyle/>
                    <a:p>
                      <a:endParaRPr lang="ru-RU" sz="1600" dirty="0">
                        <a:latin typeface="Arial Black" panose="020B0A04020102020204" pitchFamily="34" charset="0"/>
                      </a:endParaRPr>
                    </a:p>
                  </a:txBody>
                  <a:tcPr marL="88449" marR="88449"/>
                </a:tc>
                <a:extLst>
                  <a:ext uri="{0D108BD9-81ED-4DB2-BD59-A6C34878D82A}">
                    <a16:rowId xmlns="" xmlns:a16="http://schemas.microsoft.com/office/drawing/2014/main" val="1181110617"/>
                  </a:ext>
                </a:extLst>
              </a:tr>
            </a:tbl>
          </a:graphicData>
        </a:graphic>
      </p:graphicFrame>
    </p:spTree>
    <p:extLst>
      <p:ext uri="{BB962C8B-B14F-4D97-AF65-F5344CB8AC3E}">
        <p14:creationId xmlns:p14="http://schemas.microsoft.com/office/powerpoint/2010/main" val="517055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3727" y="116632"/>
            <a:ext cx="7886700" cy="925985"/>
          </a:xfrm>
        </p:spPr>
        <p:txBody>
          <a:bodyPr>
            <a:normAutofit/>
          </a:bodyPr>
          <a:lstStyle/>
          <a:p>
            <a:pPr algn="ctr"/>
            <a:r>
              <a:rPr lang="ru-RU" sz="3200" b="1" dirty="0" smtClean="0">
                <a:latin typeface="Arial Black" panose="020B0A04020102020204" pitchFamily="34" charset="0"/>
              </a:rPr>
              <a:t>Барьеры – Пути решения</a:t>
            </a:r>
            <a:endParaRPr lang="ru-RU" sz="3200" b="1" dirty="0">
              <a:latin typeface="Arial Black" panose="020B0A04020102020204" pitchFamily="34"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547498432"/>
              </p:ext>
            </p:extLst>
          </p:nvPr>
        </p:nvGraphicFramePr>
        <p:xfrm>
          <a:off x="628650" y="1825625"/>
          <a:ext cx="7886700" cy="6705335"/>
        </p:xfrm>
        <a:graphic>
          <a:graphicData uri="http://schemas.openxmlformats.org/drawingml/2006/table">
            <a:tbl>
              <a:tblPr firstRow="1" bandRow="1">
                <a:tableStyleId>{5C22544A-7EE6-4342-B048-85BDC9FD1C3A}</a:tableStyleId>
              </a:tblPr>
              <a:tblGrid>
                <a:gridCol w="2628900">
                  <a:extLst>
                    <a:ext uri="{9D8B030D-6E8A-4147-A177-3AD203B41FA5}">
                      <a16:colId xmlns="" xmlns:a16="http://schemas.microsoft.com/office/drawing/2014/main" val="2555017893"/>
                    </a:ext>
                  </a:extLst>
                </a:gridCol>
                <a:gridCol w="2628900">
                  <a:extLst>
                    <a:ext uri="{9D8B030D-6E8A-4147-A177-3AD203B41FA5}">
                      <a16:colId xmlns="" xmlns:a16="http://schemas.microsoft.com/office/drawing/2014/main" val="810617164"/>
                    </a:ext>
                  </a:extLst>
                </a:gridCol>
                <a:gridCol w="2628900">
                  <a:extLst>
                    <a:ext uri="{9D8B030D-6E8A-4147-A177-3AD203B41FA5}">
                      <a16:colId xmlns="" xmlns:a16="http://schemas.microsoft.com/office/drawing/2014/main" val="1240408763"/>
                    </a:ext>
                  </a:extLst>
                </a:gridCol>
              </a:tblGrid>
              <a:tr h="61564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ru-RU" sz="1600" dirty="0" smtClean="0">
                          <a:latin typeface="Arial Black" panose="020B0A04020102020204" pitchFamily="34" charset="0"/>
                        </a:rPr>
                        <a:t>НОРМА </a:t>
                      </a:r>
                    </a:p>
                    <a:p>
                      <a:pPr marL="0" marR="0" lvl="0" indent="0" algn="l" defTabSz="685800" rtl="0" eaLnBrk="1" fontAlgn="auto" latinLnBrk="0" hangingPunct="1">
                        <a:lnSpc>
                          <a:spcPct val="100000"/>
                        </a:lnSpc>
                        <a:spcBef>
                          <a:spcPts val="0"/>
                        </a:spcBef>
                        <a:spcAft>
                          <a:spcPts val="0"/>
                        </a:spcAft>
                        <a:buClrTx/>
                        <a:buSzTx/>
                        <a:buFontTx/>
                        <a:buNone/>
                        <a:tabLst/>
                        <a:defRPr/>
                      </a:pPr>
                      <a:r>
                        <a:rPr lang="ru-RU" sz="1600" dirty="0" smtClean="0">
                          <a:latin typeface="Arial Black" panose="020B0A04020102020204" pitchFamily="34" charset="0"/>
                        </a:rPr>
                        <a:t>БУДУЩЕГО</a:t>
                      </a:r>
                    </a:p>
                    <a:p>
                      <a:endParaRPr lang="ru-RU" sz="1600" dirty="0">
                        <a:latin typeface="Arial Black" panose="020B0A04020102020204" pitchFamily="34" charset="0"/>
                      </a:endParaRPr>
                    </a:p>
                  </a:txBody>
                  <a:tcPr marL="88449" marR="88449"/>
                </a:tc>
                <a:tc>
                  <a:txBody>
                    <a:bodyPr/>
                    <a:lstStyle/>
                    <a:p>
                      <a:pPr algn="ctr"/>
                      <a:r>
                        <a:rPr lang="ru-RU" sz="1600" dirty="0" smtClean="0">
                          <a:latin typeface="Arial Black" panose="020B0A04020102020204" pitchFamily="34" charset="0"/>
                        </a:rPr>
                        <a:t>БАРЬЕРЫ</a:t>
                      </a:r>
                      <a:endParaRPr lang="ru-RU" sz="1600" dirty="0">
                        <a:latin typeface="Arial Black" panose="020B0A04020102020204" pitchFamily="34" charset="0"/>
                      </a:endParaRPr>
                    </a:p>
                  </a:txBody>
                  <a:tcPr marL="88449" marR="88449"/>
                </a:tc>
                <a:tc>
                  <a:txBody>
                    <a:bodyPr/>
                    <a:lstStyle/>
                    <a:p>
                      <a:r>
                        <a:rPr lang="ru-RU" sz="1600" dirty="0" smtClean="0">
                          <a:latin typeface="Arial Black" panose="020B0A04020102020204" pitchFamily="34" charset="0"/>
                        </a:rPr>
                        <a:t>ПУТИ РЕШЕНИЯ</a:t>
                      </a:r>
                      <a:endParaRPr lang="ru-RU" sz="1600" dirty="0">
                        <a:latin typeface="Arial Black" panose="020B0A04020102020204" pitchFamily="34" charset="0"/>
                      </a:endParaRPr>
                    </a:p>
                  </a:txBody>
                  <a:tcPr marL="88449" marR="88449"/>
                </a:tc>
                <a:extLst>
                  <a:ext uri="{0D108BD9-81ED-4DB2-BD59-A6C34878D82A}">
                    <a16:rowId xmlns="" xmlns:a16="http://schemas.microsoft.com/office/drawing/2014/main" val="3767012083"/>
                  </a:ext>
                </a:extLst>
              </a:tr>
              <a:tr h="615643">
                <a:tc rowSpan="7">
                  <a:txBody>
                    <a:bodyPr/>
                    <a:lstStyle/>
                    <a:p>
                      <a:r>
                        <a:rPr lang="ru-RU" sz="1600" dirty="0" smtClean="0">
                          <a:latin typeface="Arial Black" panose="020B0A04020102020204" pitchFamily="34" charset="0"/>
                        </a:rPr>
                        <a:t>Если внесены изменения в закон, то эти изменения действуют не менее трех лет. Одновременно принимаются законы и подзаконные акты.  Достигнута синхронизация градостроительных норм с другими нормами законодательства.</a:t>
                      </a:r>
                      <a:endParaRPr lang="ru-RU" sz="1600" dirty="0" smtClean="0">
                        <a:latin typeface="Arial Black" panose="020B0A04020102020204" pitchFamily="34" charset="0"/>
                      </a:endParaRPr>
                    </a:p>
                  </a:txBody>
                  <a:tcPr marL="88449" marR="88449"/>
                </a:tc>
                <a:tc>
                  <a:txBody>
                    <a:bodyPr/>
                    <a:lstStyle/>
                    <a:p>
                      <a:pPr algn="just">
                        <a:lnSpc>
                          <a:spcPct val="115000"/>
                        </a:lnSpc>
                        <a:spcAft>
                          <a:spcPts val="0"/>
                        </a:spcAft>
                      </a:pPr>
                      <a:r>
                        <a:rPr lang="ru-RU" sz="1600" b="1" dirty="0">
                          <a:effectLst/>
                          <a:latin typeface="Arial Black" panose="020B0A04020102020204" pitchFamily="34" charset="0"/>
                          <a:ea typeface="Calibri" panose="020F0502020204030204" pitchFamily="34" charset="0"/>
                          <a:cs typeface="Times New Roman" panose="02020603050405020304" pitchFamily="18" charset="0"/>
                        </a:rPr>
                        <a:t>Дополнительные траты ресурсов, неопределенность для инвесторов.</a:t>
                      </a:r>
                    </a:p>
                  </a:txBody>
                  <a:tcPr marL="68580" marR="68580" marT="0" marB="0"/>
                </a:tc>
                <a:tc>
                  <a:txBody>
                    <a:bodyPr/>
                    <a:lstStyle/>
                    <a:p>
                      <a:pPr algn="just">
                        <a:lnSpc>
                          <a:spcPct val="115000"/>
                        </a:lnSpc>
                        <a:spcAft>
                          <a:spcPts val="0"/>
                        </a:spcAft>
                      </a:pPr>
                      <a:r>
                        <a:rPr lang="ru-RU" sz="1400" b="1" dirty="0">
                          <a:effectLst/>
                          <a:latin typeface="Arial Black" panose="020B0A04020102020204" pitchFamily="34" charset="0"/>
                          <a:ea typeface="Calibri" panose="020F0502020204030204" pitchFamily="34" charset="0"/>
                          <a:cs typeface="Times New Roman" panose="02020603050405020304" pitchFamily="18" charset="0"/>
                        </a:rPr>
                        <a:t>Все изменения должны быть обоснованы практикой.</a:t>
                      </a:r>
                    </a:p>
                  </a:txBody>
                  <a:tcPr marL="68580" marR="68580" marT="0" marB="0"/>
                </a:tc>
                <a:extLst>
                  <a:ext uri="{0D108BD9-81ED-4DB2-BD59-A6C34878D82A}">
                    <a16:rowId xmlns="" xmlns:a16="http://schemas.microsoft.com/office/drawing/2014/main" val="1218780526"/>
                  </a:ext>
                </a:extLst>
              </a:tr>
              <a:tr h="615643">
                <a:tc vMerge="1">
                  <a:txBody>
                    <a:bodyPr/>
                    <a:lstStyle/>
                    <a:p>
                      <a:endParaRPr lang="ru-RU" dirty="0"/>
                    </a:p>
                  </a:txBody>
                  <a:tcPr/>
                </a:tc>
                <a:tc>
                  <a:txBody>
                    <a:bodyPr/>
                    <a:lstStyle/>
                    <a:p>
                      <a:pPr algn="just">
                        <a:lnSpc>
                          <a:spcPct val="115000"/>
                        </a:lnSpc>
                        <a:spcAft>
                          <a:spcPts val="0"/>
                        </a:spcAft>
                      </a:pPr>
                      <a:r>
                        <a:rPr lang="ru-RU" sz="1600" b="1" dirty="0">
                          <a:effectLst/>
                          <a:latin typeface="Arial Black" panose="020B0A04020102020204" pitchFamily="34" charset="0"/>
                          <a:ea typeface="Calibri" panose="020F0502020204030204" pitchFamily="34" charset="0"/>
                          <a:cs typeface="Times New Roman" panose="02020603050405020304" pitchFamily="18" charset="0"/>
                        </a:rPr>
                        <a:t>Лоббирование интересов.</a:t>
                      </a:r>
                    </a:p>
                    <a:p>
                      <a:pPr algn="just">
                        <a:lnSpc>
                          <a:spcPct val="115000"/>
                        </a:lnSpc>
                        <a:spcAft>
                          <a:spcPts val="0"/>
                        </a:spcAft>
                      </a:pPr>
                      <a:r>
                        <a:rPr lang="ru-RU" sz="1600" b="1" dirty="0">
                          <a:effectLst/>
                          <a:latin typeface="Arial Black" panose="020B0A04020102020204" pitchFamily="34" charset="0"/>
                          <a:ea typeface="Calibri" panose="020F0502020204030204" pitchFamily="34" charset="0"/>
                          <a:cs typeface="Times New Roman" panose="02020603050405020304" pitchFamily="18" charset="0"/>
                        </a:rPr>
                        <a:t>Дополнительные траты ресурсов, неопределенность для инвесторов.</a:t>
                      </a:r>
                    </a:p>
                  </a:txBody>
                  <a:tcPr marL="68580" marR="68580" marT="0" marB="0"/>
                </a:tc>
                <a:tc>
                  <a:txBody>
                    <a:bodyPr/>
                    <a:lstStyle/>
                    <a:p>
                      <a:pPr algn="just">
                        <a:lnSpc>
                          <a:spcPct val="115000"/>
                        </a:lnSpc>
                        <a:spcAft>
                          <a:spcPts val="0"/>
                        </a:spcAft>
                      </a:pPr>
                      <a:r>
                        <a:rPr lang="ru-RU" sz="1400" b="1">
                          <a:effectLst/>
                          <a:latin typeface="Arial Black" panose="020B0A04020102020204" pitchFamily="34" charset="0"/>
                          <a:ea typeface="Calibri" panose="020F0502020204030204" pitchFamily="34" charset="0"/>
                          <a:cs typeface="Times New Roman" panose="02020603050405020304" pitchFamily="18" charset="0"/>
                        </a:rPr>
                        <a:t>Более тщательная общественная экспертиза, предшествующая принятию изменения.</a:t>
                      </a:r>
                    </a:p>
                  </a:txBody>
                  <a:tcPr marL="68580" marR="68580" marT="0" marB="0"/>
                </a:tc>
                <a:extLst>
                  <a:ext uri="{0D108BD9-81ED-4DB2-BD59-A6C34878D82A}">
                    <a16:rowId xmlns="" xmlns:a16="http://schemas.microsoft.com/office/drawing/2014/main" val="3306970752"/>
                  </a:ext>
                </a:extLst>
              </a:tr>
              <a:tr h="615643">
                <a:tc vMerge="1">
                  <a:txBody>
                    <a:bodyPr/>
                    <a:lstStyle/>
                    <a:p>
                      <a:endParaRPr lang="ru-RU" dirty="0"/>
                    </a:p>
                  </a:txBody>
                  <a:tcPr/>
                </a:tc>
                <a:tc>
                  <a:txBody>
                    <a:bodyPr/>
                    <a:lstStyle/>
                    <a:p>
                      <a:endParaRPr lang="ru-RU"/>
                    </a:p>
                  </a:txBody>
                  <a:tcPr marL="68580" marR="68580" marT="0" marB="0"/>
                </a:tc>
                <a:tc>
                  <a:txBody>
                    <a:bodyPr/>
                    <a:lstStyle/>
                    <a:p>
                      <a:endParaRPr lang="ru-RU"/>
                    </a:p>
                  </a:txBody>
                  <a:tcPr marL="68580" marR="68580" marT="0" marB="0"/>
                </a:tc>
                <a:extLst>
                  <a:ext uri="{0D108BD9-81ED-4DB2-BD59-A6C34878D82A}">
                    <a16:rowId xmlns="" xmlns:a16="http://schemas.microsoft.com/office/drawing/2014/main" val="2236869202"/>
                  </a:ext>
                </a:extLst>
              </a:tr>
              <a:tr h="615643">
                <a:tc vMerge="1">
                  <a:txBody>
                    <a:bodyPr/>
                    <a:lstStyle/>
                    <a:p>
                      <a:endParaRPr lang="ru-RU" dirty="0"/>
                    </a:p>
                  </a:txBody>
                  <a:tcPr/>
                </a:tc>
                <a:tc>
                  <a:txBody>
                    <a:bodyPr/>
                    <a:lstStyle/>
                    <a:p>
                      <a:endParaRPr lang="ru-RU"/>
                    </a:p>
                  </a:txBody>
                  <a:tcPr marL="68580" marR="68580" marT="0" marB="0"/>
                </a:tc>
                <a:tc>
                  <a:txBody>
                    <a:bodyPr/>
                    <a:lstStyle/>
                    <a:p>
                      <a:endParaRPr lang="ru-RU" dirty="0"/>
                    </a:p>
                  </a:txBody>
                  <a:tcPr marL="68580" marR="68580" marT="0" marB="0"/>
                </a:tc>
                <a:extLst>
                  <a:ext uri="{0D108BD9-81ED-4DB2-BD59-A6C34878D82A}">
                    <a16:rowId xmlns="" xmlns:a16="http://schemas.microsoft.com/office/drawing/2014/main" val="2055214083"/>
                  </a:ext>
                </a:extLst>
              </a:tr>
              <a:tr h="615643">
                <a:tc vMerge="1">
                  <a:txBody>
                    <a:bodyPr/>
                    <a:lstStyle/>
                    <a:p>
                      <a:endParaRPr lang="ru-RU" dirty="0"/>
                    </a:p>
                  </a:txBody>
                  <a:tcPr/>
                </a:tc>
                <a:tc>
                  <a:txBody>
                    <a:bodyPr/>
                    <a:lstStyle/>
                    <a:p>
                      <a:endParaRPr lang="ru-RU" sz="1600" dirty="0">
                        <a:latin typeface="Arial Black" panose="020B0A04020102020204" pitchFamily="34" charset="0"/>
                      </a:endParaRPr>
                    </a:p>
                  </a:txBody>
                  <a:tcPr marL="88449" marR="88449"/>
                </a:tc>
                <a:tc>
                  <a:txBody>
                    <a:bodyPr/>
                    <a:lstStyle/>
                    <a:p>
                      <a:endParaRPr lang="ru-RU" sz="1600" dirty="0">
                        <a:latin typeface="Arial Black" panose="020B0A04020102020204" pitchFamily="34" charset="0"/>
                      </a:endParaRPr>
                    </a:p>
                  </a:txBody>
                  <a:tcPr marL="88449" marR="88449"/>
                </a:tc>
                <a:extLst>
                  <a:ext uri="{0D108BD9-81ED-4DB2-BD59-A6C34878D82A}">
                    <a16:rowId xmlns="" xmlns:a16="http://schemas.microsoft.com/office/drawing/2014/main" val="4254240681"/>
                  </a:ext>
                </a:extLst>
              </a:tr>
              <a:tr h="615643">
                <a:tc vMerge="1">
                  <a:txBody>
                    <a:bodyPr/>
                    <a:lstStyle/>
                    <a:p>
                      <a:endParaRPr lang="ru-RU" dirty="0"/>
                    </a:p>
                  </a:txBody>
                  <a:tcPr/>
                </a:tc>
                <a:tc>
                  <a:txBody>
                    <a:bodyPr/>
                    <a:lstStyle/>
                    <a:p>
                      <a:endParaRPr lang="ru-RU" sz="1600">
                        <a:latin typeface="Arial Black" panose="020B0A04020102020204" pitchFamily="34" charset="0"/>
                      </a:endParaRPr>
                    </a:p>
                  </a:txBody>
                  <a:tcPr marL="88449" marR="88449"/>
                </a:tc>
                <a:tc>
                  <a:txBody>
                    <a:bodyPr/>
                    <a:lstStyle/>
                    <a:p>
                      <a:endParaRPr lang="ru-RU" sz="1600" dirty="0">
                        <a:latin typeface="Arial Black" panose="020B0A04020102020204" pitchFamily="34" charset="0"/>
                      </a:endParaRPr>
                    </a:p>
                  </a:txBody>
                  <a:tcPr marL="88449" marR="88449"/>
                </a:tc>
                <a:extLst>
                  <a:ext uri="{0D108BD9-81ED-4DB2-BD59-A6C34878D82A}">
                    <a16:rowId xmlns="" xmlns:a16="http://schemas.microsoft.com/office/drawing/2014/main" val="3610779843"/>
                  </a:ext>
                </a:extLst>
              </a:tr>
              <a:tr h="615643">
                <a:tc vMerge="1">
                  <a:txBody>
                    <a:bodyPr/>
                    <a:lstStyle/>
                    <a:p>
                      <a:endParaRPr lang="ru-RU" dirty="0"/>
                    </a:p>
                  </a:txBody>
                  <a:tcPr/>
                </a:tc>
                <a:tc>
                  <a:txBody>
                    <a:bodyPr/>
                    <a:lstStyle/>
                    <a:p>
                      <a:endParaRPr lang="ru-RU" sz="1600" dirty="0">
                        <a:latin typeface="Arial Black" panose="020B0A04020102020204" pitchFamily="34" charset="0"/>
                      </a:endParaRPr>
                    </a:p>
                  </a:txBody>
                  <a:tcPr marL="88449" marR="88449"/>
                </a:tc>
                <a:tc>
                  <a:txBody>
                    <a:bodyPr/>
                    <a:lstStyle/>
                    <a:p>
                      <a:endParaRPr lang="ru-RU" sz="1600" dirty="0">
                        <a:latin typeface="Arial Black" panose="020B0A04020102020204" pitchFamily="34" charset="0"/>
                      </a:endParaRPr>
                    </a:p>
                  </a:txBody>
                  <a:tcPr marL="88449" marR="88449"/>
                </a:tc>
                <a:extLst>
                  <a:ext uri="{0D108BD9-81ED-4DB2-BD59-A6C34878D82A}">
                    <a16:rowId xmlns="" xmlns:a16="http://schemas.microsoft.com/office/drawing/2014/main" val="1181110617"/>
                  </a:ext>
                </a:extLst>
              </a:tr>
            </a:tbl>
          </a:graphicData>
        </a:graphic>
      </p:graphicFrame>
    </p:spTree>
    <p:extLst>
      <p:ext uri="{BB962C8B-B14F-4D97-AF65-F5344CB8AC3E}">
        <p14:creationId xmlns:p14="http://schemas.microsoft.com/office/powerpoint/2010/main" val="4276117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3727" y="116632"/>
            <a:ext cx="7886700" cy="925985"/>
          </a:xfrm>
        </p:spPr>
        <p:txBody>
          <a:bodyPr>
            <a:normAutofit/>
          </a:bodyPr>
          <a:lstStyle/>
          <a:p>
            <a:pPr algn="ctr"/>
            <a:r>
              <a:rPr lang="ru-RU" sz="3200" b="1" dirty="0" smtClean="0">
                <a:latin typeface="Arial Black" panose="020B0A04020102020204" pitchFamily="34" charset="0"/>
              </a:rPr>
              <a:t>Барьеры – Пути решения</a:t>
            </a:r>
            <a:endParaRPr lang="ru-RU" sz="3200" b="1" dirty="0">
              <a:latin typeface="Arial Black" panose="020B0A04020102020204" pitchFamily="34"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3814202138"/>
              </p:ext>
            </p:extLst>
          </p:nvPr>
        </p:nvGraphicFramePr>
        <p:xfrm>
          <a:off x="628650" y="1825625"/>
          <a:ext cx="7886700" cy="6345365"/>
        </p:xfrm>
        <a:graphic>
          <a:graphicData uri="http://schemas.openxmlformats.org/drawingml/2006/table">
            <a:tbl>
              <a:tblPr firstRow="1" bandRow="1">
                <a:tableStyleId>{5C22544A-7EE6-4342-B048-85BDC9FD1C3A}</a:tableStyleId>
              </a:tblPr>
              <a:tblGrid>
                <a:gridCol w="2628900">
                  <a:extLst>
                    <a:ext uri="{9D8B030D-6E8A-4147-A177-3AD203B41FA5}">
                      <a16:colId xmlns="" xmlns:a16="http://schemas.microsoft.com/office/drawing/2014/main" val="2555017893"/>
                    </a:ext>
                  </a:extLst>
                </a:gridCol>
                <a:gridCol w="2628900">
                  <a:extLst>
                    <a:ext uri="{9D8B030D-6E8A-4147-A177-3AD203B41FA5}">
                      <a16:colId xmlns="" xmlns:a16="http://schemas.microsoft.com/office/drawing/2014/main" val="810617164"/>
                    </a:ext>
                  </a:extLst>
                </a:gridCol>
                <a:gridCol w="2628900">
                  <a:extLst>
                    <a:ext uri="{9D8B030D-6E8A-4147-A177-3AD203B41FA5}">
                      <a16:colId xmlns="" xmlns:a16="http://schemas.microsoft.com/office/drawing/2014/main" val="1240408763"/>
                    </a:ext>
                  </a:extLst>
                </a:gridCol>
              </a:tblGrid>
              <a:tr h="65200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ru-RU" sz="1600" dirty="0" smtClean="0">
                          <a:latin typeface="Arial Black" panose="020B0A04020102020204" pitchFamily="34" charset="0"/>
                        </a:rPr>
                        <a:t>НОРМА </a:t>
                      </a:r>
                    </a:p>
                    <a:p>
                      <a:pPr marL="0" marR="0" lvl="0" indent="0" algn="l" defTabSz="685800" rtl="0" eaLnBrk="1" fontAlgn="auto" latinLnBrk="0" hangingPunct="1">
                        <a:lnSpc>
                          <a:spcPct val="100000"/>
                        </a:lnSpc>
                        <a:spcBef>
                          <a:spcPts val="0"/>
                        </a:spcBef>
                        <a:spcAft>
                          <a:spcPts val="0"/>
                        </a:spcAft>
                        <a:buClrTx/>
                        <a:buSzTx/>
                        <a:buFontTx/>
                        <a:buNone/>
                        <a:tabLst/>
                        <a:defRPr/>
                      </a:pPr>
                      <a:r>
                        <a:rPr lang="ru-RU" sz="1600" dirty="0" smtClean="0">
                          <a:latin typeface="Arial Black" panose="020B0A04020102020204" pitchFamily="34" charset="0"/>
                        </a:rPr>
                        <a:t>БУДУЩЕГО</a:t>
                      </a:r>
                    </a:p>
                    <a:p>
                      <a:endParaRPr lang="ru-RU" sz="1600" dirty="0">
                        <a:latin typeface="Arial Black" panose="020B0A04020102020204" pitchFamily="34" charset="0"/>
                      </a:endParaRPr>
                    </a:p>
                  </a:txBody>
                  <a:tcPr marL="88449" marR="88449"/>
                </a:tc>
                <a:tc>
                  <a:txBody>
                    <a:bodyPr/>
                    <a:lstStyle/>
                    <a:p>
                      <a:pPr algn="ctr"/>
                      <a:r>
                        <a:rPr lang="ru-RU" sz="1600" dirty="0" smtClean="0">
                          <a:latin typeface="Arial Black" panose="020B0A04020102020204" pitchFamily="34" charset="0"/>
                        </a:rPr>
                        <a:t>БАРЬЕРЫ</a:t>
                      </a:r>
                      <a:endParaRPr lang="ru-RU" sz="1600" dirty="0">
                        <a:latin typeface="Arial Black" panose="020B0A04020102020204" pitchFamily="34" charset="0"/>
                      </a:endParaRPr>
                    </a:p>
                  </a:txBody>
                  <a:tcPr marL="88449" marR="88449"/>
                </a:tc>
                <a:tc>
                  <a:txBody>
                    <a:bodyPr/>
                    <a:lstStyle/>
                    <a:p>
                      <a:r>
                        <a:rPr lang="ru-RU" sz="1600" dirty="0" smtClean="0">
                          <a:latin typeface="Arial Black" panose="020B0A04020102020204" pitchFamily="34" charset="0"/>
                        </a:rPr>
                        <a:t>ПУТИ РЕШЕНИЯ</a:t>
                      </a:r>
                      <a:endParaRPr lang="ru-RU" sz="1600" dirty="0">
                        <a:latin typeface="Arial Black" panose="020B0A04020102020204" pitchFamily="34" charset="0"/>
                      </a:endParaRPr>
                    </a:p>
                  </a:txBody>
                  <a:tcPr marL="88449" marR="88449"/>
                </a:tc>
                <a:extLst>
                  <a:ext uri="{0D108BD9-81ED-4DB2-BD59-A6C34878D82A}">
                    <a16:rowId xmlns="" xmlns:a16="http://schemas.microsoft.com/office/drawing/2014/main" val="3767012083"/>
                  </a:ext>
                </a:extLst>
              </a:tr>
              <a:tr h="1319860">
                <a:tc rowSpan="7">
                  <a:txBody>
                    <a:bodyPr/>
                    <a:lstStyle/>
                    <a:p>
                      <a:r>
                        <a:rPr lang="ru-RU" sz="1600" dirty="0" smtClean="0">
                          <a:latin typeface="Arial Black" panose="020B0A04020102020204" pitchFamily="34" charset="0"/>
                        </a:rPr>
                        <a:t>Если внесены изменения в закон, то эти изменения действуют не менее трех лет. Одновременно принимаются законы и подзаконные акты.  Достигнута синхронизация градостроительных норм с другими нормами законодательства.</a:t>
                      </a:r>
                      <a:endParaRPr lang="ru-RU" sz="1600" dirty="0" smtClean="0">
                        <a:latin typeface="Arial Black" panose="020B0A04020102020204" pitchFamily="34" charset="0"/>
                      </a:endParaRPr>
                    </a:p>
                  </a:txBody>
                  <a:tcPr marL="88449" marR="88449"/>
                </a:tc>
                <a:tc>
                  <a:txBody>
                    <a:bodyPr/>
                    <a:lstStyle/>
                    <a:p>
                      <a:pPr algn="just">
                        <a:lnSpc>
                          <a:spcPct val="115000"/>
                        </a:lnSpc>
                        <a:spcAft>
                          <a:spcPts val="0"/>
                        </a:spcAft>
                      </a:pPr>
                      <a:r>
                        <a:rPr lang="ru-RU" sz="1600" b="1" dirty="0">
                          <a:effectLst/>
                          <a:latin typeface="Arial Black" panose="020B0A04020102020204" pitchFamily="34" charset="0"/>
                          <a:ea typeface="Calibri" panose="020F0502020204030204" pitchFamily="34" charset="0"/>
                          <a:cs typeface="Times New Roman" panose="02020603050405020304" pitchFamily="18" charset="0"/>
                        </a:rPr>
                        <a:t>Лоббирование интересов.</a:t>
                      </a:r>
                    </a:p>
                    <a:p>
                      <a:pPr algn="just">
                        <a:lnSpc>
                          <a:spcPct val="115000"/>
                        </a:lnSpc>
                        <a:spcAft>
                          <a:spcPts val="0"/>
                        </a:spcAft>
                      </a:pPr>
                      <a:r>
                        <a:rPr lang="ru-RU" sz="1600" b="1" dirty="0">
                          <a:effectLst/>
                          <a:latin typeface="Arial Black" panose="020B0A04020102020204" pitchFamily="34" charset="0"/>
                          <a:ea typeface="Calibri" panose="020F0502020204030204" pitchFamily="34" charset="0"/>
                          <a:cs typeface="Times New Roman" panose="02020603050405020304" pitchFamily="18" charset="0"/>
                        </a:rPr>
                        <a:t>Дополнительные траты ресурсов, неопределенность для инвесторов.</a:t>
                      </a:r>
                    </a:p>
                  </a:txBody>
                  <a:tcPr marL="68580" marR="68580" marT="0" marB="0"/>
                </a:tc>
                <a:tc>
                  <a:txBody>
                    <a:bodyPr/>
                    <a:lstStyle/>
                    <a:p>
                      <a:pPr algn="just">
                        <a:lnSpc>
                          <a:spcPct val="115000"/>
                        </a:lnSpc>
                        <a:spcAft>
                          <a:spcPts val="0"/>
                        </a:spcAft>
                      </a:pPr>
                      <a:r>
                        <a:rPr lang="ru-RU" sz="1400" b="1" dirty="0">
                          <a:effectLst/>
                          <a:latin typeface="Arial Black" panose="020B0A04020102020204" pitchFamily="34" charset="0"/>
                          <a:ea typeface="Calibri" panose="020F0502020204030204" pitchFamily="34" charset="0"/>
                          <a:cs typeface="Times New Roman" panose="02020603050405020304" pitchFamily="18" charset="0"/>
                        </a:rPr>
                        <a:t>При установлении нормы, создавать маркеры критериев оценки эффективности нормы.</a:t>
                      </a:r>
                    </a:p>
                  </a:txBody>
                  <a:tcPr marL="68580" marR="68580" marT="0" marB="0"/>
                </a:tc>
                <a:extLst>
                  <a:ext uri="{0D108BD9-81ED-4DB2-BD59-A6C34878D82A}">
                    <a16:rowId xmlns="" xmlns:a16="http://schemas.microsoft.com/office/drawing/2014/main" val="1218780526"/>
                  </a:ext>
                </a:extLst>
              </a:tr>
              <a:tr h="1932474">
                <a:tc vMerge="1">
                  <a:txBody>
                    <a:bodyPr/>
                    <a:lstStyle/>
                    <a:p>
                      <a:endParaRPr lang="ru-RU" dirty="0"/>
                    </a:p>
                  </a:txBody>
                  <a:tcPr/>
                </a:tc>
                <a:tc>
                  <a:txBody>
                    <a:bodyPr/>
                    <a:lstStyle/>
                    <a:p>
                      <a:pPr algn="just">
                        <a:lnSpc>
                          <a:spcPct val="115000"/>
                        </a:lnSpc>
                        <a:spcAft>
                          <a:spcPts val="0"/>
                        </a:spcAft>
                      </a:pPr>
                      <a:r>
                        <a:rPr lang="ru-RU" sz="1600" b="1" dirty="0">
                          <a:effectLst/>
                          <a:latin typeface="Arial Black" panose="020B0A04020102020204" pitchFamily="34" charset="0"/>
                          <a:ea typeface="Calibri" panose="020F0502020204030204" pitchFamily="34" charset="0"/>
                          <a:cs typeface="Times New Roman" panose="02020603050405020304" pitchFamily="18" charset="0"/>
                        </a:rPr>
                        <a:t>Лоббирование интересов.</a:t>
                      </a:r>
                    </a:p>
                    <a:p>
                      <a:pPr algn="just">
                        <a:lnSpc>
                          <a:spcPct val="115000"/>
                        </a:lnSpc>
                        <a:spcAft>
                          <a:spcPts val="0"/>
                        </a:spcAft>
                      </a:pPr>
                      <a:r>
                        <a:rPr lang="ru-RU" sz="1600" b="1" dirty="0">
                          <a:effectLst/>
                          <a:latin typeface="Arial Black" panose="020B0A04020102020204" pitchFamily="34" charset="0"/>
                          <a:ea typeface="Calibri" panose="020F0502020204030204" pitchFamily="34" charset="0"/>
                          <a:cs typeface="Times New Roman" panose="02020603050405020304" pitchFamily="18" charset="0"/>
                        </a:rPr>
                        <a:t>Дополнительные траты ресурсов, неопределенность для инвесторов.</a:t>
                      </a:r>
                    </a:p>
                  </a:txBody>
                  <a:tcPr marL="68580" marR="68580" marT="0" marB="0"/>
                </a:tc>
                <a:tc>
                  <a:txBody>
                    <a:bodyPr/>
                    <a:lstStyle/>
                    <a:p>
                      <a:pPr algn="just">
                        <a:lnSpc>
                          <a:spcPct val="115000"/>
                        </a:lnSpc>
                        <a:spcAft>
                          <a:spcPts val="0"/>
                        </a:spcAft>
                      </a:pPr>
                      <a:r>
                        <a:rPr lang="ru-RU" sz="1400" b="1" dirty="0">
                          <a:effectLst/>
                          <a:latin typeface="Arial Black" panose="020B0A04020102020204" pitchFamily="34" charset="0"/>
                          <a:ea typeface="Calibri" panose="020F0502020204030204" pitchFamily="34" charset="0"/>
                          <a:cs typeface="Times New Roman" panose="02020603050405020304" pitchFamily="18" charset="0"/>
                        </a:rPr>
                        <a:t>При принятии изменений давать переходной период, в который регионы могут принимать решения о применении или неприменении новой нормы. Пробовать новые нормы на пилотных регионах.</a:t>
                      </a:r>
                    </a:p>
                  </a:txBody>
                  <a:tcPr marL="68580" marR="68580" marT="0" marB="0"/>
                </a:tc>
                <a:extLst>
                  <a:ext uri="{0D108BD9-81ED-4DB2-BD59-A6C34878D82A}">
                    <a16:rowId xmlns="" xmlns:a16="http://schemas.microsoft.com/office/drawing/2014/main" val="3306970752"/>
                  </a:ext>
                </a:extLst>
              </a:tr>
              <a:tr h="163002">
                <a:tc vMerge="1">
                  <a:txBody>
                    <a:bodyPr/>
                    <a:lstStyle/>
                    <a:p>
                      <a:endParaRPr lang="ru-RU" dirty="0"/>
                    </a:p>
                  </a:txBody>
                  <a:tcPr/>
                </a:tc>
                <a:tc>
                  <a:txBody>
                    <a:bodyPr/>
                    <a:lstStyle/>
                    <a:p>
                      <a:endParaRPr lang="ru-RU"/>
                    </a:p>
                  </a:txBody>
                  <a:tcPr marL="68580" marR="68580" marT="0" marB="0"/>
                </a:tc>
                <a:tc>
                  <a:txBody>
                    <a:bodyPr/>
                    <a:lstStyle/>
                    <a:p>
                      <a:endParaRPr lang="ru-RU"/>
                    </a:p>
                  </a:txBody>
                  <a:tcPr marL="68580" marR="68580" marT="0" marB="0"/>
                </a:tc>
                <a:extLst>
                  <a:ext uri="{0D108BD9-81ED-4DB2-BD59-A6C34878D82A}">
                    <a16:rowId xmlns="" xmlns:a16="http://schemas.microsoft.com/office/drawing/2014/main" val="2236869202"/>
                  </a:ext>
                </a:extLst>
              </a:tr>
              <a:tr h="163002">
                <a:tc vMerge="1">
                  <a:txBody>
                    <a:bodyPr/>
                    <a:lstStyle/>
                    <a:p>
                      <a:endParaRPr lang="ru-RU" dirty="0"/>
                    </a:p>
                  </a:txBody>
                  <a:tcPr/>
                </a:tc>
                <a:tc>
                  <a:txBody>
                    <a:bodyPr/>
                    <a:lstStyle/>
                    <a:p>
                      <a:endParaRPr lang="ru-RU"/>
                    </a:p>
                  </a:txBody>
                  <a:tcPr marL="68580" marR="68580" marT="0" marB="0"/>
                </a:tc>
                <a:tc>
                  <a:txBody>
                    <a:bodyPr/>
                    <a:lstStyle/>
                    <a:p>
                      <a:endParaRPr lang="ru-RU" dirty="0"/>
                    </a:p>
                  </a:txBody>
                  <a:tcPr marL="68580" marR="68580" marT="0" marB="0"/>
                </a:tc>
                <a:extLst>
                  <a:ext uri="{0D108BD9-81ED-4DB2-BD59-A6C34878D82A}">
                    <a16:rowId xmlns="" xmlns:a16="http://schemas.microsoft.com/office/drawing/2014/main" val="2055214083"/>
                  </a:ext>
                </a:extLst>
              </a:tr>
              <a:tr h="270766">
                <a:tc vMerge="1">
                  <a:txBody>
                    <a:bodyPr/>
                    <a:lstStyle/>
                    <a:p>
                      <a:endParaRPr lang="ru-RU" dirty="0"/>
                    </a:p>
                  </a:txBody>
                  <a:tcPr/>
                </a:tc>
                <a:tc>
                  <a:txBody>
                    <a:bodyPr/>
                    <a:lstStyle/>
                    <a:p>
                      <a:endParaRPr lang="ru-RU" sz="1600" dirty="0">
                        <a:latin typeface="Arial Black" panose="020B0A04020102020204" pitchFamily="34" charset="0"/>
                      </a:endParaRPr>
                    </a:p>
                  </a:txBody>
                  <a:tcPr marL="88449" marR="88449"/>
                </a:tc>
                <a:tc>
                  <a:txBody>
                    <a:bodyPr/>
                    <a:lstStyle/>
                    <a:p>
                      <a:endParaRPr lang="ru-RU" sz="1600" dirty="0">
                        <a:latin typeface="Arial Black" panose="020B0A04020102020204" pitchFamily="34" charset="0"/>
                      </a:endParaRPr>
                    </a:p>
                  </a:txBody>
                  <a:tcPr marL="88449" marR="88449"/>
                </a:tc>
                <a:extLst>
                  <a:ext uri="{0D108BD9-81ED-4DB2-BD59-A6C34878D82A}">
                    <a16:rowId xmlns="" xmlns:a16="http://schemas.microsoft.com/office/drawing/2014/main" val="4254240681"/>
                  </a:ext>
                </a:extLst>
              </a:tr>
              <a:tr h="265632">
                <a:tc vMerge="1">
                  <a:txBody>
                    <a:bodyPr/>
                    <a:lstStyle/>
                    <a:p>
                      <a:endParaRPr lang="ru-RU" dirty="0"/>
                    </a:p>
                  </a:txBody>
                  <a:tcPr/>
                </a:tc>
                <a:tc>
                  <a:txBody>
                    <a:bodyPr/>
                    <a:lstStyle/>
                    <a:p>
                      <a:endParaRPr lang="ru-RU" sz="1600">
                        <a:latin typeface="Arial Black" panose="020B0A04020102020204" pitchFamily="34" charset="0"/>
                      </a:endParaRPr>
                    </a:p>
                  </a:txBody>
                  <a:tcPr marL="88449" marR="88449"/>
                </a:tc>
                <a:tc>
                  <a:txBody>
                    <a:bodyPr/>
                    <a:lstStyle/>
                    <a:p>
                      <a:endParaRPr lang="ru-RU" sz="1600" dirty="0">
                        <a:latin typeface="Arial Black" panose="020B0A04020102020204" pitchFamily="34" charset="0"/>
                      </a:endParaRPr>
                    </a:p>
                  </a:txBody>
                  <a:tcPr marL="88449" marR="88449"/>
                </a:tc>
                <a:extLst>
                  <a:ext uri="{0D108BD9-81ED-4DB2-BD59-A6C34878D82A}">
                    <a16:rowId xmlns="" xmlns:a16="http://schemas.microsoft.com/office/drawing/2014/main" val="3610779843"/>
                  </a:ext>
                </a:extLst>
              </a:tr>
              <a:tr h="265632">
                <a:tc vMerge="1">
                  <a:txBody>
                    <a:bodyPr/>
                    <a:lstStyle/>
                    <a:p>
                      <a:endParaRPr lang="ru-RU" dirty="0"/>
                    </a:p>
                  </a:txBody>
                  <a:tcPr/>
                </a:tc>
                <a:tc>
                  <a:txBody>
                    <a:bodyPr/>
                    <a:lstStyle/>
                    <a:p>
                      <a:endParaRPr lang="ru-RU" sz="1600" dirty="0">
                        <a:latin typeface="Arial Black" panose="020B0A04020102020204" pitchFamily="34" charset="0"/>
                      </a:endParaRPr>
                    </a:p>
                  </a:txBody>
                  <a:tcPr marL="88449" marR="88449"/>
                </a:tc>
                <a:tc>
                  <a:txBody>
                    <a:bodyPr/>
                    <a:lstStyle/>
                    <a:p>
                      <a:endParaRPr lang="ru-RU" sz="1600" dirty="0">
                        <a:latin typeface="Arial Black" panose="020B0A04020102020204" pitchFamily="34" charset="0"/>
                      </a:endParaRPr>
                    </a:p>
                  </a:txBody>
                  <a:tcPr marL="88449" marR="88449"/>
                </a:tc>
                <a:extLst>
                  <a:ext uri="{0D108BD9-81ED-4DB2-BD59-A6C34878D82A}">
                    <a16:rowId xmlns="" xmlns:a16="http://schemas.microsoft.com/office/drawing/2014/main" val="1181110617"/>
                  </a:ext>
                </a:extLst>
              </a:tr>
            </a:tbl>
          </a:graphicData>
        </a:graphic>
      </p:graphicFrame>
    </p:spTree>
    <p:extLst>
      <p:ext uri="{BB962C8B-B14F-4D97-AF65-F5344CB8AC3E}">
        <p14:creationId xmlns:p14="http://schemas.microsoft.com/office/powerpoint/2010/main" val="2740029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latin typeface="Arial Black" panose="020B0A04020102020204" pitchFamily="34" charset="0"/>
              </a:rPr>
              <a:t>Миссия группы</a:t>
            </a:r>
            <a:endParaRPr lang="ru-RU" sz="3200" b="1" dirty="0">
              <a:latin typeface="Arial Black" panose="020B0A04020102020204" pitchFamily="34" charset="0"/>
            </a:endParaRPr>
          </a:p>
        </p:txBody>
      </p:sp>
      <p:sp>
        <p:nvSpPr>
          <p:cNvPr id="3" name="Объект 2"/>
          <p:cNvSpPr>
            <a:spLocks noGrp="1"/>
          </p:cNvSpPr>
          <p:nvPr>
            <p:ph idx="1"/>
          </p:nvPr>
        </p:nvSpPr>
        <p:spPr>
          <a:xfrm>
            <a:off x="323528" y="1600200"/>
            <a:ext cx="8640960" cy="5069160"/>
          </a:xfrm>
        </p:spPr>
        <p:txBody>
          <a:bodyPr>
            <a:normAutofit/>
          </a:bodyPr>
          <a:lstStyle/>
          <a:p>
            <a:pPr marL="0" indent="0" algn="ctr">
              <a:buNone/>
            </a:pPr>
            <a:r>
              <a:rPr lang="ru-RU" sz="3200" dirty="0">
                <a:latin typeface="Arial Black" panose="020B0A04020102020204" pitchFamily="34" charset="0"/>
              </a:rPr>
              <a:t>Мы создаем пространство, в котором люди успешны и живут счастливо, в гармонии с </a:t>
            </a:r>
            <a:r>
              <a:rPr lang="ru-RU" sz="3200" dirty="0" smtClean="0">
                <a:latin typeface="Arial Black" panose="020B0A04020102020204" pitchFamily="34" charset="0"/>
              </a:rPr>
              <a:t>природой</a:t>
            </a:r>
            <a:endParaRPr lang="ru-RU" dirty="0">
              <a:latin typeface="Arial Black" panose="020B0A04020102020204" pitchFamily="34" charset="0"/>
            </a:endParaRPr>
          </a:p>
        </p:txBody>
      </p:sp>
    </p:spTree>
    <p:extLst>
      <p:ext uri="{BB962C8B-B14F-4D97-AF65-F5344CB8AC3E}">
        <p14:creationId xmlns:p14="http://schemas.microsoft.com/office/powerpoint/2010/main" val="18491844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8020"/>
            <a:ext cx="7886700" cy="975642"/>
          </a:xfrm>
        </p:spPr>
        <p:txBody>
          <a:bodyPr>
            <a:normAutofit/>
          </a:bodyPr>
          <a:lstStyle/>
          <a:p>
            <a:r>
              <a:rPr lang="ru-RU" sz="3200" dirty="0" smtClean="0">
                <a:latin typeface="Arial Black" panose="020B0A04020102020204" pitchFamily="34" charset="0"/>
              </a:rPr>
              <a:t>Личные миссии –</a:t>
            </a:r>
            <a:r>
              <a:rPr lang="en-US" sz="3200" dirty="0" smtClean="0">
                <a:latin typeface="Arial Black" panose="020B0A04020102020204" pitchFamily="34" charset="0"/>
              </a:rPr>
              <a:t> </a:t>
            </a:r>
            <a:r>
              <a:rPr lang="ru-RU" sz="3200" dirty="0" smtClean="0">
                <a:latin typeface="Arial Black" panose="020B0A04020102020204" pitchFamily="34" charset="0"/>
              </a:rPr>
              <a:t>Объявленные действия</a:t>
            </a: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118786925"/>
              </p:ext>
            </p:extLst>
          </p:nvPr>
        </p:nvGraphicFramePr>
        <p:xfrm>
          <a:off x="768313" y="462737"/>
          <a:ext cx="7873963" cy="6413747"/>
        </p:xfrm>
        <a:graphic>
          <a:graphicData uri="http://schemas.openxmlformats.org/drawingml/2006/table">
            <a:tbl>
              <a:tblPr firstRow="1" bandRow="1">
                <a:tableStyleId>{5C22544A-7EE6-4342-B048-85BDC9FD1C3A}</a:tableStyleId>
              </a:tblPr>
              <a:tblGrid>
                <a:gridCol w="2037358">
                  <a:extLst>
                    <a:ext uri="{9D8B030D-6E8A-4147-A177-3AD203B41FA5}">
                      <a16:colId xmlns="" xmlns:a16="http://schemas.microsoft.com/office/drawing/2014/main" val="2350844640"/>
                    </a:ext>
                  </a:extLst>
                </a:gridCol>
                <a:gridCol w="2037358">
                  <a:extLst>
                    <a:ext uri="{9D8B030D-6E8A-4147-A177-3AD203B41FA5}">
                      <a16:colId xmlns="" xmlns:a16="http://schemas.microsoft.com/office/drawing/2014/main" val="703374921"/>
                    </a:ext>
                  </a:extLst>
                </a:gridCol>
                <a:gridCol w="2459924">
                  <a:extLst>
                    <a:ext uri="{9D8B030D-6E8A-4147-A177-3AD203B41FA5}">
                      <a16:colId xmlns="" xmlns:a16="http://schemas.microsoft.com/office/drawing/2014/main" val="4266063685"/>
                    </a:ext>
                  </a:extLst>
                </a:gridCol>
                <a:gridCol w="1339323">
                  <a:extLst>
                    <a:ext uri="{9D8B030D-6E8A-4147-A177-3AD203B41FA5}">
                      <a16:colId xmlns="" xmlns:a16="http://schemas.microsoft.com/office/drawing/2014/main" val="3811282004"/>
                    </a:ext>
                  </a:extLst>
                </a:gridCol>
              </a:tblGrid>
              <a:tr h="895915">
                <a:tc>
                  <a:txBody>
                    <a:bodyPr/>
                    <a:lstStyle/>
                    <a:p>
                      <a:pPr algn="ctr"/>
                      <a:r>
                        <a:rPr lang="ru-RU" sz="1800" dirty="0" smtClean="0">
                          <a:latin typeface="Arial Black" panose="020B0A04020102020204" pitchFamily="34" charset="0"/>
                        </a:rPr>
                        <a:t>Участник</a:t>
                      </a:r>
                      <a:endParaRPr lang="ru-RU" sz="1800" dirty="0">
                        <a:latin typeface="Arial Black" panose="020B0A04020102020204" pitchFamily="34" charset="0"/>
                      </a:endParaRPr>
                    </a:p>
                  </a:txBody>
                  <a:tcPr/>
                </a:tc>
                <a:tc>
                  <a:txBody>
                    <a:bodyPr/>
                    <a:lstStyle/>
                    <a:p>
                      <a:pPr algn="ctr"/>
                      <a:r>
                        <a:rPr lang="ru-RU" sz="1800" dirty="0" smtClean="0">
                          <a:latin typeface="Arial Black" panose="020B0A04020102020204" pitchFamily="34" charset="0"/>
                        </a:rPr>
                        <a:t>Личная миссия</a:t>
                      </a:r>
                      <a:endParaRPr lang="ru-RU" sz="1800" dirty="0">
                        <a:latin typeface="Arial Black" panose="020B0A04020102020204" pitchFamily="34" charset="0"/>
                      </a:endParaRPr>
                    </a:p>
                  </a:txBody>
                  <a:tcPr/>
                </a:tc>
                <a:tc>
                  <a:txBody>
                    <a:bodyPr/>
                    <a:lstStyle/>
                    <a:p>
                      <a:pPr algn="ctr"/>
                      <a:r>
                        <a:rPr lang="ru-RU" sz="1800" dirty="0" smtClean="0">
                          <a:latin typeface="Arial Black" panose="020B0A04020102020204" pitchFamily="34" charset="0"/>
                        </a:rPr>
                        <a:t>Объявленное действие</a:t>
                      </a:r>
                      <a:endParaRPr lang="ru-RU" sz="1800" dirty="0">
                        <a:latin typeface="Arial Black" panose="020B0A04020102020204" pitchFamily="34" charset="0"/>
                      </a:endParaRPr>
                    </a:p>
                  </a:txBody>
                  <a:tcPr/>
                </a:tc>
                <a:tc>
                  <a:txBody>
                    <a:bodyPr/>
                    <a:lstStyle/>
                    <a:p>
                      <a:r>
                        <a:rPr lang="ru-RU" sz="1800" dirty="0" smtClean="0">
                          <a:latin typeface="Arial Black" panose="020B0A04020102020204" pitchFamily="34" charset="0"/>
                        </a:rPr>
                        <a:t>Сроки</a:t>
                      </a:r>
                      <a:r>
                        <a:rPr lang="ru-RU" sz="1800" baseline="0" dirty="0" smtClean="0">
                          <a:latin typeface="Arial Black" panose="020B0A04020102020204" pitchFamily="34" charset="0"/>
                        </a:rPr>
                        <a:t>  исполнения</a:t>
                      </a:r>
                      <a:endParaRPr lang="ru-RU" sz="1800" dirty="0">
                        <a:latin typeface="Arial Black" panose="020B0A04020102020204" pitchFamily="34" charset="0"/>
                      </a:endParaRPr>
                    </a:p>
                  </a:txBody>
                  <a:tcPr/>
                </a:tc>
                <a:extLst>
                  <a:ext uri="{0D108BD9-81ED-4DB2-BD59-A6C34878D82A}">
                    <a16:rowId xmlns="" xmlns:a16="http://schemas.microsoft.com/office/drawing/2014/main" val="1330547789"/>
                  </a:ext>
                </a:extLst>
              </a:tr>
              <a:tr h="1236363">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Мовсисян Вачаган Вачаганович</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Готов сделать все что надо.</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Предложу структуру для разграничения ответственности сфер и маневров между разными уровнями власти.</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11.04.2019</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874669596"/>
                  </a:ext>
                </a:extLst>
              </a:tr>
              <a:tr h="1410280">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Кириллов Владимир Алексеевич</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a:effectLst/>
                          <a:latin typeface="Arial Black" panose="020B0A04020102020204" pitchFamily="34" charset="0"/>
                          <a:ea typeface="Calibri" panose="020F0502020204030204" pitchFamily="34" charset="0"/>
                          <a:cs typeface="Times New Roman" panose="02020603050405020304" pitchFamily="18" charset="0"/>
                        </a:rPr>
                        <a:t>В рамках государственной службы. </a:t>
                      </a:r>
                      <a:endParaRPr lang="ru-RU" sz="110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Приму участие в подготовке материалов по тематике группы для представления в федеральные структуры.</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a:effectLst/>
                          <a:latin typeface="Arial Black" panose="020B0A04020102020204" pitchFamily="34" charset="0"/>
                          <a:ea typeface="Calibri" panose="020F0502020204030204" pitchFamily="34" charset="0"/>
                          <a:cs typeface="Times New Roman" panose="02020603050405020304" pitchFamily="18" charset="0"/>
                        </a:rPr>
                        <a:t>Постоянно</a:t>
                      </a:r>
                      <a:endParaRPr lang="ru-RU" sz="110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r>
              <a:tr h="1442424">
                <a:tc>
                  <a:txBody>
                    <a:bodyPr/>
                    <a:lstStyle/>
                    <a:p>
                      <a:pPr algn="just">
                        <a:lnSpc>
                          <a:spcPct val="115000"/>
                        </a:lnSpc>
                        <a:spcAft>
                          <a:spcPts val="0"/>
                        </a:spcAft>
                      </a:pPr>
                      <a:r>
                        <a:rPr lang="ru-RU" sz="1200">
                          <a:effectLst/>
                          <a:latin typeface="Arial Black" panose="020B0A04020102020204" pitchFamily="34" charset="0"/>
                          <a:ea typeface="Calibri" panose="020F0502020204030204" pitchFamily="34" charset="0"/>
                          <a:cs typeface="Times New Roman" panose="02020603050405020304" pitchFamily="18" charset="0"/>
                        </a:rPr>
                        <a:t>Корниенко Юрий Иванович</a:t>
                      </a:r>
                      <a:endParaRPr lang="ru-RU" sz="110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 Приму личное участие.</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a:effectLst/>
                          <a:latin typeface="Arial Black" panose="020B0A04020102020204" pitchFamily="34" charset="0"/>
                          <a:ea typeface="Calibri" panose="020F0502020204030204" pitchFamily="34" charset="0"/>
                          <a:cs typeface="Times New Roman" panose="02020603050405020304" pitchFamily="18" charset="0"/>
                        </a:rPr>
                        <a:t>Окажу содействие работе структуры для разграничения ответственности сфер и маневров между разными уровнями власти.</a:t>
                      </a:r>
                      <a:endParaRPr lang="ru-RU" sz="110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a:effectLst/>
                          <a:latin typeface="Arial Black" panose="020B0A04020102020204" pitchFamily="34" charset="0"/>
                          <a:ea typeface="Calibri" panose="020F0502020204030204" pitchFamily="34" charset="0"/>
                          <a:cs typeface="Times New Roman" panose="02020603050405020304" pitchFamily="18" charset="0"/>
                        </a:rPr>
                        <a:t>После создания структур.</a:t>
                      </a:r>
                      <a:endParaRPr lang="ru-RU" sz="110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r>
              <a:tr h="1410280">
                <a:tc>
                  <a:txBody>
                    <a:bodyPr/>
                    <a:lstStyle/>
                    <a:p>
                      <a:pPr algn="just">
                        <a:lnSpc>
                          <a:spcPct val="115000"/>
                        </a:lnSpc>
                        <a:spcAft>
                          <a:spcPts val="0"/>
                        </a:spcAft>
                      </a:pPr>
                      <a:r>
                        <a:rPr lang="ru-RU" sz="1200">
                          <a:effectLst/>
                          <a:latin typeface="Arial Black" panose="020B0A04020102020204" pitchFamily="34" charset="0"/>
                          <a:ea typeface="Calibri" panose="020F0502020204030204" pitchFamily="34" charset="0"/>
                          <a:cs typeface="Times New Roman" panose="02020603050405020304" pitchFamily="18" charset="0"/>
                        </a:rPr>
                        <a:t>Копылов Артем Петрович</a:t>
                      </a:r>
                      <a:endParaRPr lang="ru-RU" sz="110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a:effectLst/>
                          <a:latin typeface="Arial Black" panose="020B0A04020102020204" pitchFamily="34" charset="0"/>
                          <a:ea typeface="Calibri" panose="020F0502020204030204" pitchFamily="34" charset="0"/>
                          <a:cs typeface="Times New Roman" panose="02020603050405020304" pitchFamily="18" charset="0"/>
                        </a:rPr>
                        <a:t>Приложу все возможные усилия в достижении цели.</a:t>
                      </a:r>
                      <a:endParaRPr lang="ru-RU" sz="110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Подготовлю предложения по изменению градостроительного законодательства от Жилстройнадзора Югры.</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17.04.2019</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436646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7"/>
            <a:ext cx="7886700" cy="975642"/>
          </a:xfrm>
        </p:spPr>
        <p:txBody>
          <a:bodyPr>
            <a:normAutofit/>
          </a:bodyPr>
          <a:lstStyle/>
          <a:p>
            <a:r>
              <a:rPr lang="ru-RU" sz="3200" dirty="0" smtClean="0">
                <a:latin typeface="Arial Black" panose="020B0A04020102020204" pitchFamily="34" charset="0"/>
              </a:rPr>
              <a:t>Личные миссии –</a:t>
            </a:r>
            <a:r>
              <a:rPr lang="en-US" sz="3200" dirty="0" smtClean="0">
                <a:latin typeface="Arial Black" panose="020B0A04020102020204" pitchFamily="34" charset="0"/>
              </a:rPr>
              <a:t> </a:t>
            </a:r>
            <a:r>
              <a:rPr lang="ru-RU" sz="3200" dirty="0" smtClean="0">
                <a:latin typeface="Arial Black" panose="020B0A04020102020204" pitchFamily="34" charset="0"/>
              </a:rPr>
              <a:t>Объявленные действия</a:t>
            </a: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047902130"/>
              </p:ext>
            </p:extLst>
          </p:nvPr>
        </p:nvGraphicFramePr>
        <p:xfrm>
          <a:off x="628650" y="1340769"/>
          <a:ext cx="7886700" cy="4760825"/>
        </p:xfrm>
        <a:graphic>
          <a:graphicData uri="http://schemas.openxmlformats.org/drawingml/2006/table">
            <a:tbl>
              <a:tblPr firstRow="1" bandRow="1">
                <a:tableStyleId>{5C22544A-7EE6-4342-B048-85BDC9FD1C3A}</a:tableStyleId>
              </a:tblPr>
              <a:tblGrid>
                <a:gridCol w="1971675">
                  <a:extLst>
                    <a:ext uri="{9D8B030D-6E8A-4147-A177-3AD203B41FA5}">
                      <a16:colId xmlns="" xmlns:a16="http://schemas.microsoft.com/office/drawing/2014/main" val="2350844640"/>
                    </a:ext>
                  </a:extLst>
                </a:gridCol>
                <a:gridCol w="1971675">
                  <a:extLst>
                    <a:ext uri="{9D8B030D-6E8A-4147-A177-3AD203B41FA5}">
                      <a16:colId xmlns="" xmlns:a16="http://schemas.microsoft.com/office/drawing/2014/main" val="703374921"/>
                    </a:ext>
                  </a:extLst>
                </a:gridCol>
                <a:gridCol w="1971675">
                  <a:extLst>
                    <a:ext uri="{9D8B030D-6E8A-4147-A177-3AD203B41FA5}">
                      <a16:colId xmlns="" xmlns:a16="http://schemas.microsoft.com/office/drawing/2014/main" val="4266063685"/>
                    </a:ext>
                  </a:extLst>
                </a:gridCol>
                <a:gridCol w="1971675">
                  <a:extLst>
                    <a:ext uri="{9D8B030D-6E8A-4147-A177-3AD203B41FA5}">
                      <a16:colId xmlns="" xmlns:a16="http://schemas.microsoft.com/office/drawing/2014/main" val="3811282004"/>
                    </a:ext>
                  </a:extLst>
                </a:gridCol>
              </a:tblGrid>
              <a:tr h="764897">
                <a:tc>
                  <a:txBody>
                    <a:bodyPr/>
                    <a:lstStyle/>
                    <a:p>
                      <a:pPr algn="ctr"/>
                      <a:r>
                        <a:rPr lang="ru-RU" sz="1800" dirty="0" smtClean="0">
                          <a:latin typeface="Arial Black" panose="020B0A04020102020204" pitchFamily="34" charset="0"/>
                        </a:rPr>
                        <a:t>Участник</a:t>
                      </a:r>
                      <a:endParaRPr lang="ru-RU" sz="1800" dirty="0">
                        <a:latin typeface="Arial Black" panose="020B0A04020102020204" pitchFamily="34" charset="0"/>
                      </a:endParaRPr>
                    </a:p>
                  </a:txBody>
                  <a:tcPr/>
                </a:tc>
                <a:tc>
                  <a:txBody>
                    <a:bodyPr/>
                    <a:lstStyle/>
                    <a:p>
                      <a:pPr algn="ctr"/>
                      <a:r>
                        <a:rPr lang="ru-RU" sz="1800" dirty="0" smtClean="0">
                          <a:latin typeface="Arial Black" panose="020B0A04020102020204" pitchFamily="34" charset="0"/>
                        </a:rPr>
                        <a:t>Личная миссия</a:t>
                      </a:r>
                      <a:endParaRPr lang="ru-RU" sz="1800" dirty="0">
                        <a:latin typeface="Arial Black" panose="020B0A04020102020204" pitchFamily="34" charset="0"/>
                      </a:endParaRPr>
                    </a:p>
                  </a:txBody>
                  <a:tcPr/>
                </a:tc>
                <a:tc>
                  <a:txBody>
                    <a:bodyPr/>
                    <a:lstStyle/>
                    <a:p>
                      <a:pPr algn="ctr"/>
                      <a:r>
                        <a:rPr lang="ru-RU" sz="1800" dirty="0" smtClean="0">
                          <a:latin typeface="Arial Black" panose="020B0A04020102020204" pitchFamily="34" charset="0"/>
                        </a:rPr>
                        <a:t>Объявленное действие</a:t>
                      </a:r>
                      <a:endParaRPr lang="ru-RU" sz="1800" dirty="0">
                        <a:latin typeface="Arial Black" panose="020B0A04020102020204" pitchFamily="34" charset="0"/>
                      </a:endParaRPr>
                    </a:p>
                  </a:txBody>
                  <a:tcPr/>
                </a:tc>
                <a:tc>
                  <a:txBody>
                    <a:bodyPr/>
                    <a:lstStyle/>
                    <a:p>
                      <a:r>
                        <a:rPr lang="ru-RU" sz="1800" dirty="0" smtClean="0">
                          <a:latin typeface="Arial Black" panose="020B0A04020102020204" pitchFamily="34" charset="0"/>
                        </a:rPr>
                        <a:t>Сроки</a:t>
                      </a:r>
                      <a:r>
                        <a:rPr lang="ru-RU" sz="1800" baseline="0" dirty="0" smtClean="0">
                          <a:latin typeface="Arial Black" panose="020B0A04020102020204" pitchFamily="34" charset="0"/>
                        </a:rPr>
                        <a:t>  исполнения</a:t>
                      </a:r>
                      <a:endParaRPr lang="ru-RU" sz="1800" dirty="0">
                        <a:latin typeface="Arial Black" panose="020B0A04020102020204" pitchFamily="34" charset="0"/>
                      </a:endParaRPr>
                    </a:p>
                  </a:txBody>
                  <a:tcPr/>
                </a:tc>
                <a:extLst>
                  <a:ext uri="{0D108BD9-81ED-4DB2-BD59-A6C34878D82A}">
                    <a16:rowId xmlns="" xmlns:a16="http://schemas.microsoft.com/office/drawing/2014/main" val="1330547789"/>
                  </a:ext>
                </a:extLst>
              </a:tr>
              <a:tr h="370840">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Валгушкин Юрий Викторович</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В рамках муниципальной службы.</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Подготовлю предложения по внесению изменений в муниципальный документ в Правила землепользования и застройки и в Правила благоустройства. </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 </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874669596"/>
                  </a:ext>
                </a:extLst>
              </a:tr>
              <a:tr h="370840">
                <a:tc>
                  <a:txBody>
                    <a:bodyPr/>
                    <a:lstStyle/>
                    <a:p>
                      <a:pPr algn="just">
                        <a:lnSpc>
                          <a:spcPct val="115000"/>
                        </a:lnSpc>
                        <a:spcAft>
                          <a:spcPts val="0"/>
                        </a:spcAft>
                      </a:pPr>
                      <a:r>
                        <a:rPr lang="ru-RU" sz="1200">
                          <a:effectLst/>
                          <a:latin typeface="Arial Black" panose="020B0A04020102020204" pitchFamily="34" charset="0"/>
                          <a:ea typeface="Calibri" panose="020F0502020204030204" pitchFamily="34" charset="0"/>
                          <a:cs typeface="Times New Roman" panose="02020603050405020304" pitchFamily="18" charset="0"/>
                        </a:rPr>
                        <a:t>Сомов Анатолий Иванович</a:t>
                      </a:r>
                      <a:endParaRPr lang="ru-RU" sz="110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a:effectLst/>
                          <a:latin typeface="Arial Black" panose="020B0A04020102020204" pitchFamily="34" charset="0"/>
                          <a:ea typeface="Calibri" panose="020F0502020204030204" pitchFamily="34" charset="0"/>
                          <a:cs typeface="Times New Roman" panose="02020603050405020304" pitchFamily="18" charset="0"/>
                        </a:rPr>
                        <a:t>Упрощение предоставления муниципальной услуги по выдаче разрешения на строительство и на ввод в эксплуатацию объектов.</a:t>
                      </a:r>
                      <a:endParaRPr lang="ru-RU" sz="110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Приму участие в работе группе по выработке предложений для конкретизации отдельных положений градостроительного Кодекса.</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17.04.2019</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161229468"/>
                  </a:ext>
                </a:extLst>
              </a:tr>
            </a:tbl>
          </a:graphicData>
        </a:graphic>
      </p:graphicFrame>
    </p:spTree>
    <p:extLst>
      <p:ext uri="{BB962C8B-B14F-4D97-AF65-F5344CB8AC3E}">
        <p14:creationId xmlns:p14="http://schemas.microsoft.com/office/powerpoint/2010/main" val="393703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7"/>
            <a:ext cx="7886700" cy="975642"/>
          </a:xfrm>
        </p:spPr>
        <p:txBody>
          <a:bodyPr>
            <a:normAutofit/>
          </a:bodyPr>
          <a:lstStyle/>
          <a:p>
            <a:r>
              <a:rPr lang="ru-RU" sz="3200" dirty="0" smtClean="0">
                <a:latin typeface="Arial Black" panose="020B0A04020102020204" pitchFamily="34" charset="0"/>
              </a:rPr>
              <a:t>Личные миссии –</a:t>
            </a:r>
            <a:r>
              <a:rPr lang="en-US" sz="3200" dirty="0" smtClean="0">
                <a:latin typeface="Arial Black" panose="020B0A04020102020204" pitchFamily="34" charset="0"/>
              </a:rPr>
              <a:t> </a:t>
            </a:r>
            <a:r>
              <a:rPr lang="ru-RU" sz="3200" dirty="0" smtClean="0">
                <a:latin typeface="Arial Black" panose="020B0A04020102020204" pitchFamily="34" charset="0"/>
              </a:rPr>
              <a:t>Объявленные действия</a:t>
            </a: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833124030"/>
              </p:ext>
            </p:extLst>
          </p:nvPr>
        </p:nvGraphicFramePr>
        <p:xfrm>
          <a:off x="755576" y="1556792"/>
          <a:ext cx="7759774" cy="3584448"/>
        </p:xfrm>
        <a:graphic>
          <a:graphicData uri="http://schemas.openxmlformats.org/drawingml/2006/table">
            <a:tbl>
              <a:tblPr firstRow="1" bandRow="1">
                <a:tableStyleId>{5C22544A-7EE6-4342-B048-85BDC9FD1C3A}</a:tableStyleId>
              </a:tblPr>
              <a:tblGrid>
                <a:gridCol w="1844749">
                  <a:extLst>
                    <a:ext uri="{9D8B030D-6E8A-4147-A177-3AD203B41FA5}">
                      <a16:colId xmlns="" xmlns:a16="http://schemas.microsoft.com/office/drawing/2014/main" val="2350844640"/>
                    </a:ext>
                  </a:extLst>
                </a:gridCol>
                <a:gridCol w="1971675">
                  <a:extLst>
                    <a:ext uri="{9D8B030D-6E8A-4147-A177-3AD203B41FA5}">
                      <a16:colId xmlns="" xmlns:a16="http://schemas.microsoft.com/office/drawing/2014/main" val="703374921"/>
                    </a:ext>
                  </a:extLst>
                </a:gridCol>
                <a:gridCol w="1971675">
                  <a:extLst>
                    <a:ext uri="{9D8B030D-6E8A-4147-A177-3AD203B41FA5}">
                      <a16:colId xmlns="" xmlns:a16="http://schemas.microsoft.com/office/drawing/2014/main" val="4266063685"/>
                    </a:ext>
                  </a:extLst>
                </a:gridCol>
                <a:gridCol w="1971675">
                  <a:extLst>
                    <a:ext uri="{9D8B030D-6E8A-4147-A177-3AD203B41FA5}">
                      <a16:colId xmlns="" xmlns:a16="http://schemas.microsoft.com/office/drawing/2014/main" val="3811282004"/>
                    </a:ext>
                  </a:extLst>
                </a:gridCol>
              </a:tblGrid>
              <a:tr h="370840">
                <a:tc>
                  <a:txBody>
                    <a:bodyPr/>
                    <a:lstStyle/>
                    <a:p>
                      <a:pPr algn="ctr"/>
                      <a:r>
                        <a:rPr lang="ru-RU" sz="1800" dirty="0" smtClean="0">
                          <a:latin typeface="Arial Black" panose="020B0A04020102020204" pitchFamily="34" charset="0"/>
                        </a:rPr>
                        <a:t>Участник</a:t>
                      </a:r>
                      <a:endParaRPr lang="ru-RU" sz="1800" dirty="0">
                        <a:latin typeface="Arial Black" panose="020B0A04020102020204" pitchFamily="34" charset="0"/>
                      </a:endParaRPr>
                    </a:p>
                  </a:txBody>
                  <a:tcPr/>
                </a:tc>
                <a:tc>
                  <a:txBody>
                    <a:bodyPr/>
                    <a:lstStyle/>
                    <a:p>
                      <a:pPr algn="ctr"/>
                      <a:r>
                        <a:rPr lang="ru-RU" sz="1800" dirty="0" smtClean="0">
                          <a:latin typeface="Arial Black" panose="020B0A04020102020204" pitchFamily="34" charset="0"/>
                        </a:rPr>
                        <a:t>Личная миссия</a:t>
                      </a:r>
                      <a:endParaRPr lang="ru-RU" sz="1800" dirty="0">
                        <a:latin typeface="Arial Black" panose="020B0A04020102020204" pitchFamily="34" charset="0"/>
                      </a:endParaRPr>
                    </a:p>
                  </a:txBody>
                  <a:tcPr/>
                </a:tc>
                <a:tc>
                  <a:txBody>
                    <a:bodyPr/>
                    <a:lstStyle/>
                    <a:p>
                      <a:pPr algn="ctr"/>
                      <a:r>
                        <a:rPr lang="ru-RU" sz="1800" dirty="0" smtClean="0">
                          <a:latin typeface="Arial Black" panose="020B0A04020102020204" pitchFamily="34" charset="0"/>
                        </a:rPr>
                        <a:t>Объявленное действие</a:t>
                      </a:r>
                      <a:endParaRPr lang="ru-RU" sz="1800" dirty="0">
                        <a:latin typeface="Arial Black" panose="020B0A04020102020204" pitchFamily="34" charset="0"/>
                      </a:endParaRPr>
                    </a:p>
                  </a:txBody>
                  <a:tcPr/>
                </a:tc>
                <a:tc>
                  <a:txBody>
                    <a:bodyPr/>
                    <a:lstStyle/>
                    <a:p>
                      <a:r>
                        <a:rPr lang="ru-RU" sz="1800" dirty="0" smtClean="0">
                          <a:latin typeface="Arial Black" panose="020B0A04020102020204" pitchFamily="34" charset="0"/>
                        </a:rPr>
                        <a:t>Сроки</a:t>
                      </a:r>
                      <a:r>
                        <a:rPr lang="ru-RU" sz="1800" baseline="0" dirty="0" smtClean="0">
                          <a:latin typeface="Arial Black" panose="020B0A04020102020204" pitchFamily="34" charset="0"/>
                        </a:rPr>
                        <a:t>  исполнения</a:t>
                      </a:r>
                      <a:endParaRPr lang="ru-RU" sz="1800" dirty="0">
                        <a:latin typeface="Arial Black" panose="020B0A04020102020204" pitchFamily="34" charset="0"/>
                      </a:endParaRPr>
                    </a:p>
                  </a:txBody>
                  <a:tcPr/>
                </a:tc>
                <a:extLst>
                  <a:ext uri="{0D108BD9-81ED-4DB2-BD59-A6C34878D82A}">
                    <a16:rowId xmlns="" xmlns:a16="http://schemas.microsoft.com/office/drawing/2014/main" val="1330547789"/>
                  </a:ext>
                </a:extLst>
              </a:tr>
              <a:tr h="370840">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Фищук Елена Николаевна</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Сублимация решений в группе.</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Подготовлю рекомендации, предложения в проект трансформации делового климата (</a:t>
                      </a:r>
                      <a:r>
                        <a:rPr lang="ru-RU" sz="1200" dirty="0" err="1">
                          <a:effectLst/>
                          <a:latin typeface="Arial Black" panose="020B0A04020102020204" pitchFamily="34" charset="0"/>
                          <a:ea typeface="Calibri" panose="020F0502020204030204" pitchFamily="34" charset="0"/>
                          <a:cs typeface="Times New Roman" panose="02020603050405020304" pitchFamily="18" charset="0"/>
                        </a:rPr>
                        <a:t>МинЭко</a:t>
                      </a:r>
                      <a:r>
                        <a:rPr lang="ru-RU" sz="1200" dirty="0">
                          <a:effectLst/>
                          <a:latin typeface="Arial Black" panose="020B0A04020102020204" pitchFamily="34" charset="0"/>
                          <a:ea typeface="Calibri" panose="020F0502020204030204" pitchFamily="34" charset="0"/>
                          <a:cs typeface="Times New Roman" panose="02020603050405020304" pitchFamily="18" charset="0"/>
                        </a:rPr>
                        <a:t>).</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До 01.05.2019</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874669596"/>
                  </a:ext>
                </a:extLst>
              </a:tr>
              <a:tr h="370840">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Солод Сергей Викторович</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В рамках муниципальной службы.</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Подготовлю предложения по оптимизации процессов изменения в градостроительной документации.</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200" dirty="0">
                          <a:effectLst/>
                          <a:latin typeface="Arial Black" panose="020B0A04020102020204" pitchFamily="34" charset="0"/>
                          <a:ea typeface="Calibri" panose="020F0502020204030204" pitchFamily="34" charset="0"/>
                          <a:cs typeface="Times New Roman" panose="02020603050405020304" pitchFamily="18" charset="0"/>
                        </a:rPr>
                        <a:t>15.05.2019</a:t>
                      </a:r>
                      <a:endParaRPr lang="ru-RU" sz="11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161229468"/>
                  </a:ext>
                </a:extLst>
              </a:tr>
            </a:tbl>
          </a:graphicData>
        </a:graphic>
      </p:graphicFrame>
    </p:spTree>
    <p:extLst>
      <p:ext uri="{BB962C8B-B14F-4D97-AF65-F5344CB8AC3E}">
        <p14:creationId xmlns:p14="http://schemas.microsoft.com/office/powerpoint/2010/main" val="3653869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latin typeface="Arial Black" panose="020B0A04020102020204" pitchFamily="34" charset="0"/>
              </a:rPr>
              <a:t>Контрагенты </a:t>
            </a:r>
            <a:r>
              <a:rPr lang="ru-RU" sz="2800" b="1" dirty="0" smtClean="0">
                <a:latin typeface="Arial Black" panose="020B0A04020102020204" pitchFamily="34" charset="0"/>
              </a:rPr>
              <a:t>и Продукты/эффекты</a:t>
            </a:r>
            <a:endParaRPr lang="ru-RU" sz="2800" b="1" dirty="0">
              <a:latin typeface="Arial Black" panose="020B0A0402010202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403541826"/>
              </p:ext>
            </p:extLst>
          </p:nvPr>
        </p:nvGraphicFramePr>
        <p:xfrm>
          <a:off x="628650" y="1825625"/>
          <a:ext cx="7886701" cy="4107180"/>
        </p:xfrm>
        <a:graphic>
          <a:graphicData uri="http://schemas.openxmlformats.org/drawingml/2006/table">
            <a:tbl>
              <a:tblPr firstRow="1" bandRow="1">
                <a:tableStyleId>{5C22544A-7EE6-4342-B048-85BDC9FD1C3A}</a:tableStyleId>
              </a:tblPr>
              <a:tblGrid>
                <a:gridCol w="347088">
                  <a:extLst>
                    <a:ext uri="{9D8B030D-6E8A-4147-A177-3AD203B41FA5}">
                      <a16:colId xmlns="" xmlns:a16="http://schemas.microsoft.com/office/drawing/2014/main" val="1579058631"/>
                    </a:ext>
                  </a:extLst>
                </a:gridCol>
                <a:gridCol w="3691588">
                  <a:extLst>
                    <a:ext uri="{9D8B030D-6E8A-4147-A177-3AD203B41FA5}">
                      <a16:colId xmlns="" xmlns:a16="http://schemas.microsoft.com/office/drawing/2014/main" val="2871756554"/>
                    </a:ext>
                  </a:extLst>
                </a:gridCol>
                <a:gridCol w="3848025">
                  <a:extLst>
                    <a:ext uri="{9D8B030D-6E8A-4147-A177-3AD203B41FA5}">
                      <a16:colId xmlns="" xmlns:a16="http://schemas.microsoft.com/office/drawing/2014/main" val="3920706826"/>
                    </a:ext>
                  </a:extLst>
                </a:gridCol>
              </a:tblGrid>
              <a:tr h="370840">
                <a:tc>
                  <a:txBody>
                    <a:bodyPr/>
                    <a:lstStyle/>
                    <a:p>
                      <a:endParaRPr lang="ru-RU" sz="2000" dirty="0">
                        <a:latin typeface="Arial Black" panose="020B0A04020102020204" pitchFamily="34" charset="0"/>
                      </a:endParaRPr>
                    </a:p>
                  </a:txBody>
                  <a:tcPr marL="88449" marR="88449"/>
                </a:tc>
                <a:tc>
                  <a:txBody>
                    <a:bodyPr/>
                    <a:lstStyle/>
                    <a:p>
                      <a:pPr algn="ctr"/>
                      <a:r>
                        <a:rPr lang="ru-RU" sz="2000" baseline="0" dirty="0" smtClean="0">
                          <a:solidFill>
                            <a:schemeClr val="tx1"/>
                          </a:solidFill>
                          <a:latin typeface="Arial Black" panose="020B0A04020102020204" pitchFamily="34" charset="0"/>
                        </a:rPr>
                        <a:t>КОНТРАГЕНТЫ</a:t>
                      </a:r>
                      <a:endParaRPr lang="ru-RU" sz="2000" dirty="0">
                        <a:solidFill>
                          <a:schemeClr val="tx1"/>
                        </a:solidFill>
                        <a:latin typeface="Arial Black" panose="020B0A04020102020204" pitchFamily="34" charset="0"/>
                      </a:endParaRPr>
                    </a:p>
                  </a:txBody>
                  <a:tcPr marL="88449" marR="88449"/>
                </a:tc>
                <a:tc>
                  <a:txBody>
                    <a:bodyPr/>
                    <a:lstStyle/>
                    <a:p>
                      <a:pPr algn="ctr"/>
                      <a:r>
                        <a:rPr lang="ru-RU" sz="2000" dirty="0" smtClean="0">
                          <a:solidFill>
                            <a:schemeClr val="tx1"/>
                          </a:solidFill>
                          <a:latin typeface="Arial Black" panose="020B0A04020102020204" pitchFamily="34" charset="0"/>
                        </a:rPr>
                        <a:t>ПРОДУКТЫ/ЭФФЕКТЫ</a:t>
                      </a:r>
                      <a:endParaRPr lang="ru-RU" sz="2000" dirty="0">
                        <a:solidFill>
                          <a:schemeClr val="tx1"/>
                        </a:solidFill>
                        <a:latin typeface="Arial Black" panose="020B0A04020102020204" pitchFamily="34" charset="0"/>
                      </a:endParaRPr>
                    </a:p>
                  </a:txBody>
                  <a:tcPr marL="88449" marR="88449"/>
                </a:tc>
                <a:extLst>
                  <a:ext uri="{0D108BD9-81ED-4DB2-BD59-A6C34878D82A}">
                    <a16:rowId xmlns="" xmlns:a16="http://schemas.microsoft.com/office/drawing/2014/main" val="1351707450"/>
                  </a:ext>
                </a:extLst>
              </a:tr>
              <a:tr h="370840">
                <a:tc>
                  <a:txBody>
                    <a:bodyPr/>
                    <a:lstStyle/>
                    <a:p>
                      <a:r>
                        <a:rPr lang="ru-RU" sz="2000" dirty="0" smtClean="0">
                          <a:latin typeface="Arial Black" panose="020B0A04020102020204" pitchFamily="34" charset="0"/>
                        </a:rPr>
                        <a:t>1</a:t>
                      </a:r>
                      <a:endParaRPr lang="ru-RU" sz="2000" dirty="0">
                        <a:latin typeface="Arial Black" panose="020B0A04020102020204" pitchFamily="34" charset="0"/>
                      </a:endParaRPr>
                    </a:p>
                  </a:txBody>
                  <a:tcPr marL="88449" marR="88449"/>
                </a:tc>
                <a:tc>
                  <a:txBody>
                    <a:bodyPr/>
                    <a:lstStyle/>
                    <a:p>
                      <a:pPr>
                        <a:lnSpc>
                          <a:spcPct val="115000"/>
                        </a:lnSpc>
                        <a:spcAft>
                          <a:spcPts val="0"/>
                        </a:spcAft>
                      </a:pPr>
                      <a:r>
                        <a:rPr lang="ru-RU" sz="1800">
                          <a:effectLst/>
                          <a:latin typeface="Arial Black" panose="020B0A04020102020204" pitchFamily="34" charset="0"/>
                          <a:ea typeface="Calibri" panose="020F0502020204030204" pitchFamily="34" charset="0"/>
                          <a:cs typeface="Times New Roman" panose="02020603050405020304" pitchFamily="18" charset="0"/>
                        </a:rPr>
                        <a:t>Главы и зам. главы муниципалитета </a:t>
                      </a:r>
                    </a:p>
                  </a:txBody>
                  <a:tcPr marL="68580" marR="68580" marT="0" marB="0"/>
                </a:tc>
                <a:tc>
                  <a:txBody>
                    <a:bodyPr/>
                    <a:lstStyle/>
                    <a:p>
                      <a:pPr>
                        <a:lnSpc>
                          <a:spcPct val="115000"/>
                        </a:lnSpc>
                        <a:spcAft>
                          <a:spcPts val="0"/>
                        </a:spcAft>
                      </a:pPr>
                      <a:r>
                        <a:rPr lang="ru-RU" sz="1800">
                          <a:effectLst/>
                          <a:latin typeface="Arial Black" panose="020B0A04020102020204" pitchFamily="34" charset="0"/>
                          <a:ea typeface="Calibri" panose="020F0502020204030204" pitchFamily="34" charset="0"/>
                          <a:cs typeface="Times New Roman" panose="02020603050405020304" pitchFamily="18" charset="0"/>
                        </a:rPr>
                        <a:t>Повышение эффективности их работы.</a:t>
                      </a:r>
                    </a:p>
                  </a:txBody>
                  <a:tcPr marL="68580" marR="68580" marT="0" marB="0"/>
                </a:tc>
                <a:extLst>
                  <a:ext uri="{0D108BD9-81ED-4DB2-BD59-A6C34878D82A}">
                    <a16:rowId xmlns="" xmlns:a16="http://schemas.microsoft.com/office/drawing/2014/main" val="2561398763"/>
                  </a:ext>
                </a:extLst>
              </a:tr>
              <a:tr h="370840">
                <a:tc>
                  <a:txBody>
                    <a:bodyPr/>
                    <a:lstStyle/>
                    <a:p>
                      <a:r>
                        <a:rPr lang="ru-RU" sz="2000" dirty="0" smtClean="0">
                          <a:latin typeface="Arial Black" panose="020B0A04020102020204" pitchFamily="34" charset="0"/>
                        </a:rPr>
                        <a:t>2</a:t>
                      </a:r>
                      <a:endParaRPr lang="ru-RU" sz="2000" dirty="0">
                        <a:latin typeface="Arial Black" panose="020B0A04020102020204" pitchFamily="34" charset="0"/>
                      </a:endParaRPr>
                    </a:p>
                  </a:txBody>
                  <a:tcPr marL="88449" marR="88449"/>
                </a:tc>
                <a:tc>
                  <a:txBody>
                    <a:bodyPr/>
                    <a:lstStyle/>
                    <a:p>
                      <a:pPr>
                        <a:lnSpc>
                          <a:spcPct val="115000"/>
                        </a:lnSpc>
                        <a:spcAft>
                          <a:spcPts val="0"/>
                        </a:spcAft>
                      </a:pPr>
                      <a:r>
                        <a:rPr lang="ru-RU" sz="1800">
                          <a:effectLst/>
                          <a:latin typeface="Arial Black" panose="020B0A04020102020204" pitchFamily="34" charset="0"/>
                          <a:ea typeface="Calibri" panose="020F0502020204030204" pitchFamily="34" charset="0"/>
                          <a:cs typeface="Times New Roman" panose="02020603050405020304" pitchFamily="18" charset="0"/>
                        </a:rPr>
                        <a:t>Директора Департаментов </a:t>
                      </a:r>
                    </a:p>
                  </a:txBody>
                  <a:tcPr marL="68580" marR="68580" marT="0" marB="0"/>
                </a:tc>
                <a:tc>
                  <a:txBody>
                    <a:bodyPr/>
                    <a:lstStyle/>
                    <a:p>
                      <a:pPr>
                        <a:lnSpc>
                          <a:spcPct val="115000"/>
                        </a:lnSpc>
                        <a:spcAft>
                          <a:spcPts val="0"/>
                        </a:spcAft>
                      </a:pPr>
                      <a:r>
                        <a:rPr lang="ru-RU" sz="1800">
                          <a:effectLst/>
                          <a:latin typeface="Arial Black" panose="020B0A04020102020204" pitchFamily="34" charset="0"/>
                          <a:ea typeface="Calibri" panose="020F0502020204030204" pitchFamily="34" charset="0"/>
                          <a:cs typeface="Times New Roman" panose="02020603050405020304" pitchFamily="18" charset="0"/>
                        </a:rPr>
                        <a:t>Повышение эффективности их работы.</a:t>
                      </a:r>
                    </a:p>
                  </a:txBody>
                  <a:tcPr marL="68580" marR="68580" marT="0" marB="0"/>
                </a:tc>
                <a:extLst>
                  <a:ext uri="{0D108BD9-81ED-4DB2-BD59-A6C34878D82A}">
                    <a16:rowId xmlns="" xmlns:a16="http://schemas.microsoft.com/office/drawing/2014/main" val="2656393083"/>
                  </a:ext>
                </a:extLst>
              </a:tr>
              <a:tr h="370840">
                <a:tc>
                  <a:txBody>
                    <a:bodyPr/>
                    <a:lstStyle/>
                    <a:p>
                      <a:r>
                        <a:rPr lang="ru-RU" sz="2000" dirty="0" smtClean="0">
                          <a:latin typeface="Arial Black" panose="020B0A04020102020204" pitchFamily="34" charset="0"/>
                        </a:rPr>
                        <a:t>3</a:t>
                      </a:r>
                      <a:endParaRPr lang="ru-RU" sz="2000" dirty="0">
                        <a:latin typeface="Arial Black" panose="020B0A04020102020204" pitchFamily="34" charset="0"/>
                      </a:endParaRPr>
                    </a:p>
                  </a:txBody>
                  <a:tcPr marL="88449" marR="88449"/>
                </a:tc>
                <a:tc>
                  <a:txBody>
                    <a:bodyPr/>
                    <a:lstStyle/>
                    <a:p>
                      <a:pPr>
                        <a:lnSpc>
                          <a:spcPct val="115000"/>
                        </a:lnSpc>
                        <a:spcAft>
                          <a:spcPts val="0"/>
                        </a:spcAft>
                      </a:pPr>
                      <a:r>
                        <a:rPr lang="ru-RU" sz="1800">
                          <a:effectLst/>
                          <a:latin typeface="Arial Black" panose="020B0A04020102020204" pitchFamily="34" charset="0"/>
                          <a:ea typeface="Calibri" panose="020F0502020204030204" pitchFamily="34" charset="0"/>
                          <a:cs typeface="Times New Roman" panose="02020603050405020304" pitchFamily="18" charset="0"/>
                        </a:rPr>
                        <a:t>Администрация округа</a:t>
                      </a:r>
                    </a:p>
                  </a:txBody>
                  <a:tcPr marL="68580" marR="68580" marT="0" marB="0"/>
                </a:tc>
                <a:tc>
                  <a:txBody>
                    <a:bodyPr/>
                    <a:lstStyle/>
                    <a:p>
                      <a:pPr>
                        <a:lnSpc>
                          <a:spcPct val="115000"/>
                        </a:lnSpc>
                        <a:spcAft>
                          <a:spcPts val="0"/>
                        </a:spcAft>
                      </a:pPr>
                      <a:r>
                        <a:rPr lang="ru-RU" sz="1800">
                          <a:effectLst/>
                          <a:latin typeface="Arial Black" panose="020B0A04020102020204" pitchFamily="34" charset="0"/>
                          <a:ea typeface="Calibri" panose="020F0502020204030204" pitchFamily="34" charset="0"/>
                          <a:cs typeface="Times New Roman" panose="02020603050405020304" pitchFamily="18" charset="0"/>
                        </a:rPr>
                        <a:t>Повышение эффективности их работы.</a:t>
                      </a:r>
                    </a:p>
                  </a:txBody>
                  <a:tcPr marL="68580" marR="68580" marT="0" marB="0"/>
                </a:tc>
                <a:extLst>
                  <a:ext uri="{0D108BD9-81ED-4DB2-BD59-A6C34878D82A}">
                    <a16:rowId xmlns="" xmlns:a16="http://schemas.microsoft.com/office/drawing/2014/main" val="3748175632"/>
                  </a:ext>
                </a:extLst>
              </a:tr>
              <a:tr h="370840">
                <a:tc>
                  <a:txBody>
                    <a:bodyPr/>
                    <a:lstStyle/>
                    <a:p>
                      <a:r>
                        <a:rPr lang="ru-RU" sz="2000" dirty="0" smtClean="0">
                          <a:latin typeface="Arial Black" panose="020B0A04020102020204" pitchFamily="34" charset="0"/>
                        </a:rPr>
                        <a:t>4</a:t>
                      </a:r>
                      <a:endParaRPr lang="ru-RU" sz="2000" dirty="0">
                        <a:latin typeface="Arial Black" panose="020B0A04020102020204" pitchFamily="34" charset="0"/>
                      </a:endParaRPr>
                    </a:p>
                  </a:txBody>
                  <a:tcPr marL="88449" marR="88449"/>
                </a:tc>
                <a:tc>
                  <a:txBody>
                    <a:bodyPr/>
                    <a:lstStyle/>
                    <a:p>
                      <a:pPr>
                        <a:lnSpc>
                          <a:spcPct val="115000"/>
                        </a:lnSpc>
                        <a:spcAft>
                          <a:spcPts val="0"/>
                        </a:spcAft>
                      </a:pPr>
                      <a:r>
                        <a:rPr lang="ru-RU" sz="1800">
                          <a:effectLst/>
                          <a:latin typeface="Arial Black" panose="020B0A04020102020204" pitchFamily="34" charset="0"/>
                          <a:ea typeface="Calibri" panose="020F0502020204030204" pitchFamily="34" charset="0"/>
                          <a:cs typeface="Times New Roman" panose="02020603050405020304" pitchFamily="18" charset="0"/>
                        </a:rPr>
                        <a:t>Органы местного самоуправления </a:t>
                      </a:r>
                    </a:p>
                  </a:txBody>
                  <a:tcPr marL="68580" marR="68580" marT="0" marB="0"/>
                </a:tc>
                <a:tc>
                  <a:txBody>
                    <a:bodyPr/>
                    <a:lstStyle/>
                    <a:p>
                      <a:pPr>
                        <a:lnSpc>
                          <a:spcPct val="115000"/>
                        </a:lnSpc>
                        <a:spcAft>
                          <a:spcPts val="0"/>
                        </a:spcAft>
                      </a:pPr>
                      <a:r>
                        <a:rPr lang="ru-RU" sz="1800" dirty="0">
                          <a:effectLst/>
                          <a:latin typeface="Arial Black" panose="020B0A04020102020204" pitchFamily="34" charset="0"/>
                          <a:ea typeface="Calibri" panose="020F0502020204030204" pitchFamily="34" charset="0"/>
                          <a:cs typeface="Times New Roman" panose="02020603050405020304" pitchFamily="18" charset="0"/>
                        </a:rPr>
                        <a:t>Повышение эффективности предоставления муниципальной услуги. (Выдача разрешения на строительство на ввод объектов в эксплуатацию)</a:t>
                      </a:r>
                    </a:p>
                  </a:txBody>
                  <a:tcPr marL="68580" marR="68580" marT="0" marB="0"/>
                </a:tc>
              </a:tr>
            </a:tbl>
          </a:graphicData>
        </a:graphic>
      </p:graphicFrame>
    </p:spTree>
    <p:extLst>
      <p:ext uri="{BB962C8B-B14F-4D97-AF65-F5344CB8AC3E}">
        <p14:creationId xmlns:p14="http://schemas.microsoft.com/office/powerpoint/2010/main" val="1346579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7"/>
            <a:ext cx="7886700" cy="1047650"/>
          </a:xfrm>
        </p:spPr>
        <p:txBody>
          <a:bodyPr>
            <a:normAutofit/>
          </a:bodyPr>
          <a:lstStyle/>
          <a:p>
            <a:pPr algn="ctr"/>
            <a:r>
              <a:rPr lang="ru-RU" sz="2800" b="1" dirty="0" smtClean="0">
                <a:latin typeface="Arial Black" panose="020B0A04020102020204" pitchFamily="34" charset="0"/>
              </a:rPr>
              <a:t>Контрагенты </a:t>
            </a:r>
            <a:r>
              <a:rPr lang="ru-RU" sz="2800" b="1" dirty="0" smtClean="0">
                <a:latin typeface="Arial Black" panose="020B0A04020102020204" pitchFamily="34" charset="0"/>
              </a:rPr>
              <a:t>и Продукты/эффекты</a:t>
            </a:r>
            <a:endParaRPr lang="ru-RU" sz="2800" b="1" dirty="0">
              <a:latin typeface="Arial Black" panose="020B0A0402010202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81876233"/>
              </p:ext>
            </p:extLst>
          </p:nvPr>
        </p:nvGraphicFramePr>
        <p:xfrm>
          <a:off x="628650" y="1825625"/>
          <a:ext cx="7886701" cy="4239199"/>
        </p:xfrm>
        <a:graphic>
          <a:graphicData uri="http://schemas.openxmlformats.org/drawingml/2006/table">
            <a:tbl>
              <a:tblPr firstRow="1" bandRow="1">
                <a:tableStyleId>{5C22544A-7EE6-4342-B048-85BDC9FD1C3A}</a:tableStyleId>
              </a:tblPr>
              <a:tblGrid>
                <a:gridCol w="347088">
                  <a:extLst>
                    <a:ext uri="{9D8B030D-6E8A-4147-A177-3AD203B41FA5}">
                      <a16:colId xmlns="" xmlns:a16="http://schemas.microsoft.com/office/drawing/2014/main" val="1579058631"/>
                    </a:ext>
                  </a:extLst>
                </a:gridCol>
                <a:gridCol w="3691588">
                  <a:extLst>
                    <a:ext uri="{9D8B030D-6E8A-4147-A177-3AD203B41FA5}">
                      <a16:colId xmlns="" xmlns:a16="http://schemas.microsoft.com/office/drawing/2014/main" val="2871756554"/>
                    </a:ext>
                  </a:extLst>
                </a:gridCol>
                <a:gridCol w="3848025">
                  <a:extLst>
                    <a:ext uri="{9D8B030D-6E8A-4147-A177-3AD203B41FA5}">
                      <a16:colId xmlns="" xmlns:a16="http://schemas.microsoft.com/office/drawing/2014/main" val="3920706826"/>
                    </a:ext>
                  </a:extLst>
                </a:gridCol>
              </a:tblGrid>
              <a:tr h="370840">
                <a:tc>
                  <a:txBody>
                    <a:bodyPr/>
                    <a:lstStyle/>
                    <a:p>
                      <a:endParaRPr lang="ru-RU" sz="2000" dirty="0">
                        <a:latin typeface="Arial Black" panose="020B0A04020102020204" pitchFamily="34" charset="0"/>
                      </a:endParaRPr>
                    </a:p>
                  </a:txBody>
                  <a:tcPr marL="88449" marR="88449"/>
                </a:tc>
                <a:tc>
                  <a:txBody>
                    <a:bodyPr/>
                    <a:lstStyle/>
                    <a:p>
                      <a:pPr algn="ctr"/>
                      <a:r>
                        <a:rPr lang="ru-RU" sz="2000" baseline="0" dirty="0" smtClean="0">
                          <a:solidFill>
                            <a:schemeClr val="tx1"/>
                          </a:solidFill>
                          <a:latin typeface="Arial Black" panose="020B0A04020102020204" pitchFamily="34" charset="0"/>
                        </a:rPr>
                        <a:t>КОНТРАГЕНТЫ</a:t>
                      </a:r>
                      <a:endParaRPr lang="ru-RU" sz="2000" dirty="0">
                        <a:solidFill>
                          <a:schemeClr val="tx1"/>
                        </a:solidFill>
                        <a:latin typeface="Arial Black" panose="020B0A04020102020204" pitchFamily="34" charset="0"/>
                      </a:endParaRPr>
                    </a:p>
                  </a:txBody>
                  <a:tcPr marL="88449" marR="88449"/>
                </a:tc>
                <a:tc>
                  <a:txBody>
                    <a:bodyPr/>
                    <a:lstStyle/>
                    <a:p>
                      <a:pPr algn="ctr"/>
                      <a:r>
                        <a:rPr lang="ru-RU" sz="2000" dirty="0" smtClean="0">
                          <a:solidFill>
                            <a:schemeClr val="tx1"/>
                          </a:solidFill>
                          <a:latin typeface="Arial Black" panose="020B0A04020102020204" pitchFamily="34" charset="0"/>
                        </a:rPr>
                        <a:t>ПРОДУКТЫ/ЭФФЕКТЫ</a:t>
                      </a:r>
                      <a:endParaRPr lang="ru-RU" sz="2000" dirty="0">
                        <a:solidFill>
                          <a:schemeClr val="tx1"/>
                        </a:solidFill>
                        <a:latin typeface="Arial Black" panose="020B0A04020102020204" pitchFamily="34" charset="0"/>
                      </a:endParaRPr>
                    </a:p>
                  </a:txBody>
                  <a:tcPr marL="88449" marR="88449"/>
                </a:tc>
                <a:extLst>
                  <a:ext uri="{0D108BD9-81ED-4DB2-BD59-A6C34878D82A}">
                    <a16:rowId xmlns="" xmlns:a16="http://schemas.microsoft.com/office/drawing/2014/main" val="1351707450"/>
                  </a:ext>
                </a:extLst>
              </a:tr>
              <a:tr h="370840">
                <a:tc>
                  <a:txBody>
                    <a:bodyPr/>
                    <a:lstStyle/>
                    <a:p>
                      <a:r>
                        <a:rPr lang="ru-RU" sz="2000" dirty="0" smtClean="0">
                          <a:latin typeface="Arial Black" panose="020B0A04020102020204" pitchFamily="34" charset="0"/>
                        </a:rPr>
                        <a:t>5</a:t>
                      </a:r>
                      <a:endParaRPr lang="ru-RU" sz="2000" dirty="0">
                        <a:latin typeface="Arial Black" panose="020B0A04020102020204" pitchFamily="34" charset="0"/>
                      </a:endParaRPr>
                    </a:p>
                  </a:txBody>
                  <a:tcPr marL="88449" marR="88449"/>
                </a:tc>
                <a:tc>
                  <a:txBody>
                    <a:bodyPr/>
                    <a:lstStyle/>
                    <a:p>
                      <a:pPr>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Бизнес</a:t>
                      </a:r>
                    </a:p>
                  </a:txBody>
                  <a:tcPr marL="68580" marR="68580" marT="0" marB="0"/>
                </a:tc>
                <a:tc>
                  <a:txBody>
                    <a:bodyPr/>
                    <a:lstStyle/>
                    <a:p>
                      <a:pPr>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Упрощение процедуры получения муниципальной услуги.</a:t>
                      </a:r>
                    </a:p>
                  </a:txBody>
                  <a:tcPr marL="68580" marR="68580" marT="0" marB="0"/>
                </a:tc>
                <a:extLst>
                  <a:ext uri="{0D108BD9-81ED-4DB2-BD59-A6C34878D82A}">
                    <a16:rowId xmlns="" xmlns:a16="http://schemas.microsoft.com/office/drawing/2014/main" val="2561398763"/>
                  </a:ext>
                </a:extLst>
              </a:tr>
              <a:tr h="370840">
                <a:tc>
                  <a:txBody>
                    <a:bodyPr/>
                    <a:lstStyle/>
                    <a:p>
                      <a:r>
                        <a:rPr lang="ru-RU" sz="2000" dirty="0" smtClean="0">
                          <a:latin typeface="Arial Black" panose="020B0A04020102020204" pitchFamily="34" charset="0"/>
                        </a:rPr>
                        <a:t>6</a:t>
                      </a:r>
                      <a:endParaRPr lang="ru-RU" sz="2000" dirty="0">
                        <a:latin typeface="Arial Black" panose="020B0A04020102020204" pitchFamily="34" charset="0"/>
                      </a:endParaRPr>
                    </a:p>
                  </a:txBody>
                  <a:tcPr marL="88449" marR="88449"/>
                </a:tc>
                <a:tc>
                  <a:txBody>
                    <a:bodyPr/>
                    <a:lstStyle/>
                    <a:p>
                      <a:pPr>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Бизнес</a:t>
                      </a:r>
                    </a:p>
                  </a:txBody>
                  <a:tcPr marL="68580" marR="68580" marT="0" marB="0"/>
                </a:tc>
                <a:tc>
                  <a:txBody>
                    <a:bodyPr/>
                    <a:lstStyle/>
                    <a:p>
                      <a:pPr>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Увеличение маржинальности, быстрая возвратность инвестиции.</a:t>
                      </a:r>
                    </a:p>
                  </a:txBody>
                  <a:tcPr marL="68580" marR="68580" marT="0" marB="0"/>
                </a:tc>
                <a:extLst>
                  <a:ext uri="{0D108BD9-81ED-4DB2-BD59-A6C34878D82A}">
                    <a16:rowId xmlns="" xmlns:a16="http://schemas.microsoft.com/office/drawing/2014/main" val="2656393083"/>
                  </a:ext>
                </a:extLst>
              </a:tr>
              <a:tr h="370840">
                <a:tc>
                  <a:txBody>
                    <a:bodyPr/>
                    <a:lstStyle/>
                    <a:p>
                      <a:r>
                        <a:rPr lang="ru-RU" sz="2000" dirty="0" smtClean="0">
                          <a:latin typeface="Arial Black" panose="020B0A04020102020204" pitchFamily="34" charset="0"/>
                        </a:rPr>
                        <a:t>7</a:t>
                      </a:r>
                      <a:endParaRPr lang="ru-RU" sz="2000" dirty="0">
                        <a:latin typeface="Arial Black" panose="020B0A04020102020204" pitchFamily="34" charset="0"/>
                      </a:endParaRPr>
                    </a:p>
                  </a:txBody>
                  <a:tcPr marL="88449" marR="88449"/>
                </a:tc>
                <a:tc>
                  <a:txBody>
                    <a:bodyPr/>
                    <a:lstStyle/>
                    <a:p>
                      <a:pPr>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Федеральный центр</a:t>
                      </a:r>
                    </a:p>
                  </a:txBody>
                  <a:tcPr marL="68580" marR="68580" marT="0" marB="0"/>
                </a:tc>
                <a:tc>
                  <a:txBody>
                    <a:bodyPr/>
                    <a:lstStyle/>
                    <a:p>
                      <a:pPr>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Реализация национальных проектов.</a:t>
                      </a:r>
                    </a:p>
                  </a:txBody>
                  <a:tcPr marL="68580" marR="68580" marT="0" marB="0"/>
                </a:tc>
                <a:extLst>
                  <a:ext uri="{0D108BD9-81ED-4DB2-BD59-A6C34878D82A}">
                    <a16:rowId xmlns="" xmlns:a16="http://schemas.microsoft.com/office/drawing/2014/main" val="3748175632"/>
                  </a:ext>
                </a:extLst>
              </a:tr>
              <a:tr h="370840">
                <a:tc>
                  <a:txBody>
                    <a:bodyPr/>
                    <a:lstStyle/>
                    <a:p>
                      <a:r>
                        <a:rPr lang="ru-RU" sz="2000" dirty="0" smtClean="0">
                          <a:latin typeface="Arial Black" panose="020B0A04020102020204" pitchFamily="34" charset="0"/>
                        </a:rPr>
                        <a:t>8</a:t>
                      </a:r>
                      <a:endParaRPr lang="ru-RU" sz="2000" dirty="0">
                        <a:latin typeface="Arial Black" panose="020B0A04020102020204" pitchFamily="34" charset="0"/>
                      </a:endParaRPr>
                    </a:p>
                  </a:txBody>
                  <a:tcPr marL="88449" marR="88449"/>
                </a:tc>
                <a:tc>
                  <a:txBody>
                    <a:bodyPr/>
                    <a:lstStyle/>
                    <a:p>
                      <a:pPr>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Органы исполнительной власти субъектов</a:t>
                      </a:r>
                    </a:p>
                  </a:txBody>
                  <a:tcPr marL="68580" marR="68580" marT="0" marB="0"/>
                </a:tc>
                <a:tc>
                  <a:txBody>
                    <a:bodyPr/>
                    <a:lstStyle/>
                    <a:p>
                      <a:pPr>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Реализация региональной составляющей национальных проектов.</a:t>
                      </a:r>
                    </a:p>
                  </a:txBody>
                  <a:tcPr marL="68580" marR="68580" marT="0" marB="0"/>
                </a:tc>
              </a:tr>
              <a:tr h="370840">
                <a:tc>
                  <a:txBody>
                    <a:bodyPr/>
                    <a:lstStyle/>
                    <a:p>
                      <a:r>
                        <a:rPr lang="ru-RU" sz="2000" dirty="0" smtClean="0">
                          <a:latin typeface="Arial Black" panose="020B0A04020102020204" pitchFamily="34" charset="0"/>
                        </a:rPr>
                        <a:t>9</a:t>
                      </a:r>
                      <a:endParaRPr lang="ru-RU" sz="2000" dirty="0">
                        <a:latin typeface="Arial Black" panose="020B0A04020102020204" pitchFamily="34" charset="0"/>
                      </a:endParaRPr>
                    </a:p>
                  </a:txBody>
                  <a:tcPr marL="88449" marR="88449"/>
                </a:tc>
                <a:tc>
                  <a:txBody>
                    <a:bodyPr/>
                    <a:lstStyle/>
                    <a:p>
                      <a:pPr>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Органы исполнительной власти местного самоуправления</a:t>
                      </a:r>
                    </a:p>
                  </a:txBody>
                  <a:tcPr marL="68580" marR="68580" marT="0" marB="0"/>
                </a:tc>
                <a:tc>
                  <a:txBody>
                    <a:bodyPr/>
                    <a:lstStyle/>
                    <a:p>
                      <a:pPr>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Развитие территорий поселений.</a:t>
                      </a:r>
                    </a:p>
                  </a:txBody>
                  <a:tcPr marL="68580" marR="68580" marT="0" marB="0"/>
                </a:tc>
              </a:tr>
            </a:tbl>
          </a:graphicData>
        </a:graphic>
      </p:graphicFrame>
    </p:spTree>
    <p:extLst>
      <p:ext uri="{BB962C8B-B14F-4D97-AF65-F5344CB8AC3E}">
        <p14:creationId xmlns:p14="http://schemas.microsoft.com/office/powerpoint/2010/main" val="1446580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1022" y="116632"/>
            <a:ext cx="7886700" cy="1325563"/>
          </a:xfrm>
        </p:spPr>
        <p:txBody>
          <a:bodyPr>
            <a:normAutofit/>
          </a:bodyPr>
          <a:lstStyle/>
          <a:p>
            <a:pPr algn="ctr"/>
            <a:r>
              <a:rPr lang="ru-RU" sz="2400" dirty="0" smtClean="0">
                <a:latin typeface="Arial Black" panose="020B0A04020102020204" pitchFamily="34" charset="0"/>
              </a:rPr>
              <a:t>Группа: «Градостроительное </a:t>
            </a:r>
            <a:r>
              <a:rPr lang="ru-RU" sz="2400" dirty="0">
                <a:latin typeface="Arial Black" panose="020B0A04020102020204" pitchFamily="34" charset="0"/>
              </a:rPr>
              <a:t>регулирование и порядок получения разрешительной </a:t>
            </a:r>
            <a:r>
              <a:rPr lang="ru-RU" sz="2400" dirty="0" smtClean="0">
                <a:latin typeface="Arial Black" panose="020B0A04020102020204" pitchFamily="34" charset="0"/>
              </a:rPr>
              <a:t>документации»</a:t>
            </a:r>
            <a:endParaRPr lang="ru-RU" sz="2400" dirty="0">
              <a:latin typeface="Arial Black" panose="020B0A04020102020204" pitchFamily="34" charset="0"/>
            </a:endParaRPr>
          </a:p>
        </p:txBody>
      </p:sp>
      <p:sp>
        <p:nvSpPr>
          <p:cNvPr id="3" name="Содержимое 2"/>
          <p:cNvSpPr>
            <a:spLocks noGrp="1"/>
          </p:cNvSpPr>
          <p:nvPr>
            <p:ph idx="1"/>
          </p:nvPr>
        </p:nvSpPr>
        <p:spPr>
          <a:xfrm>
            <a:off x="251520" y="1556792"/>
            <a:ext cx="8845705" cy="936104"/>
          </a:xfrm>
        </p:spPr>
        <p:txBody>
          <a:bodyPr>
            <a:normAutofit/>
          </a:bodyPr>
          <a:lstStyle/>
          <a:p>
            <a:pPr>
              <a:spcBef>
                <a:spcPts val="0"/>
              </a:spcBef>
              <a:buNone/>
            </a:pPr>
            <a:r>
              <a:rPr lang="ru-RU" sz="1600" dirty="0" smtClean="0">
                <a:latin typeface="Arial Black" panose="020B0A04020102020204" pitchFamily="34" charset="0"/>
              </a:rPr>
              <a:t>Лидер группы</a:t>
            </a:r>
            <a:r>
              <a:rPr lang="en-US" sz="1600" dirty="0" smtClean="0">
                <a:latin typeface="Arial Black" panose="020B0A04020102020204" pitchFamily="34" charset="0"/>
              </a:rPr>
              <a:t>:</a:t>
            </a:r>
            <a:r>
              <a:rPr lang="ru-RU" sz="1600" dirty="0">
                <a:latin typeface="Arial Black" panose="020B0A04020102020204" pitchFamily="34" charset="0"/>
              </a:rPr>
              <a:t> Копылов Артем Петрович</a:t>
            </a:r>
            <a:endParaRPr lang="ru-RU" sz="1600" dirty="0" smtClean="0">
              <a:latin typeface="Arial Black" panose="020B0A04020102020204" pitchFamily="34" charset="0"/>
            </a:endParaRPr>
          </a:p>
          <a:p>
            <a:pPr>
              <a:spcBef>
                <a:spcPts val="0"/>
              </a:spcBef>
              <a:buNone/>
            </a:pPr>
            <a:r>
              <a:rPr lang="ru-RU" sz="1600" dirty="0" smtClean="0">
                <a:latin typeface="Arial Black" panose="020B0A04020102020204" pitchFamily="34" charset="0"/>
              </a:rPr>
              <a:t>Координатор </a:t>
            </a:r>
            <a:r>
              <a:rPr lang="ru-RU" sz="1600" dirty="0">
                <a:latin typeface="Arial Black" panose="020B0A04020102020204" pitchFamily="34" charset="0"/>
              </a:rPr>
              <a:t>группы</a:t>
            </a:r>
            <a:r>
              <a:rPr lang="en-US" sz="1600" dirty="0" smtClean="0">
                <a:latin typeface="Arial Black" panose="020B0A04020102020204" pitchFamily="34" charset="0"/>
              </a:rPr>
              <a:t>:</a:t>
            </a:r>
            <a:r>
              <a:rPr lang="ru-RU" sz="1600" dirty="0" smtClean="0">
                <a:latin typeface="Arial Black" panose="020B0A04020102020204" pitchFamily="34" charset="0"/>
              </a:rPr>
              <a:t> </a:t>
            </a:r>
            <a:r>
              <a:rPr lang="ru-RU" sz="1600" dirty="0" err="1" smtClean="0">
                <a:latin typeface="Arial Black" panose="020B0A04020102020204" pitchFamily="34" charset="0"/>
              </a:rPr>
              <a:t>Шелкунова</a:t>
            </a:r>
            <a:r>
              <a:rPr lang="ru-RU" sz="1600" dirty="0" smtClean="0">
                <a:latin typeface="Arial Black" panose="020B0A04020102020204" pitchFamily="34" charset="0"/>
              </a:rPr>
              <a:t> Татьяна</a:t>
            </a:r>
          </a:p>
          <a:p>
            <a:pPr>
              <a:spcBef>
                <a:spcPts val="0"/>
              </a:spcBef>
              <a:buNone/>
            </a:pPr>
            <a:r>
              <a:rPr lang="ru-RU" sz="1600" dirty="0" smtClean="0">
                <a:latin typeface="Arial Black" panose="020B0A04020102020204" pitchFamily="34" charset="0"/>
              </a:rPr>
              <a:t>Ассистент: </a:t>
            </a:r>
            <a:r>
              <a:rPr lang="ru-RU" sz="1600" dirty="0" err="1" smtClean="0">
                <a:latin typeface="Arial Black" panose="020B0A04020102020204" pitchFamily="34" charset="0"/>
              </a:rPr>
              <a:t>Собченко</a:t>
            </a:r>
            <a:r>
              <a:rPr lang="ru-RU" sz="1600" dirty="0" smtClean="0">
                <a:latin typeface="Arial Black" panose="020B0A04020102020204" pitchFamily="34" charset="0"/>
              </a:rPr>
              <a:t> Валерия</a:t>
            </a:r>
            <a:endParaRPr lang="en-US" sz="1600" dirty="0" smtClean="0">
              <a:latin typeface="Arial Black" panose="020B0A04020102020204" pitchFamily="34"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081013361"/>
              </p:ext>
            </p:extLst>
          </p:nvPr>
        </p:nvGraphicFramePr>
        <p:xfrm>
          <a:off x="467544" y="2276871"/>
          <a:ext cx="8424936" cy="4643105"/>
        </p:xfrm>
        <a:graphic>
          <a:graphicData uri="http://schemas.openxmlformats.org/drawingml/2006/table">
            <a:tbl>
              <a:tblPr firstRow="1" bandRow="1">
                <a:tableStyleId>{5C22544A-7EE6-4342-B048-85BDC9FD1C3A}</a:tableStyleId>
              </a:tblPr>
              <a:tblGrid>
                <a:gridCol w="8424936">
                  <a:extLst>
                    <a:ext uri="{9D8B030D-6E8A-4147-A177-3AD203B41FA5}">
                      <a16:colId xmlns="" xmlns:a16="http://schemas.microsoft.com/office/drawing/2014/main" val="20000"/>
                    </a:ext>
                  </a:extLst>
                </a:gridCol>
              </a:tblGrid>
              <a:tr h="4913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b="1" dirty="0" smtClean="0">
                          <a:latin typeface="Arial Black" panose="020B0A04020102020204" pitchFamily="34" charset="0"/>
                        </a:rPr>
                        <a:t>Участники группы</a:t>
                      </a:r>
                      <a:endParaRPr lang="ru-RU" sz="1600" dirty="0">
                        <a:latin typeface="Arial Black" panose="020B0A04020102020204" pitchFamily="34" charset="0"/>
                      </a:endParaRPr>
                    </a:p>
                  </a:txBody>
                  <a:tcPr/>
                </a:tc>
                <a:extLst>
                  <a:ext uri="{0D108BD9-81ED-4DB2-BD59-A6C34878D82A}">
                    <a16:rowId xmlns="" xmlns:a16="http://schemas.microsoft.com/office/drawing/2014/main" val="10000"/>
                  </a:ext>
                </a:extLst>
              </a:tr>
              <a:tr h="527334">
                <a:tc>
                  <a:txBody>
                    <a:bodyPr/>
                    <a:lstStyle/>
                    <a:p>
                      <a:pPr algn="just">
                        <a:lnSpc>
                          <a:spcPct val="115000"/>
                        </a:lnSpc>
                        <a:spcAft>
                          <a:spcPts val="0"/>
                        </a:spcAft>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Солод Сергей Викторович</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527334">
                <a:tc>
                  <a:txBody>
                    <a:bodyPr/>
                    <a:lstStyle/>
                    <a:p>
                      <a:pPr algn="just">
                        <a:lnSpc>
                          <a:spcPct val="115000"/>
                        </a:lnSpc>
                        <a:spcAft>
                          <a:spcPts val="0"/>
                        </a:spcAft>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Кириллов Владимир Алексеевич</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527334">
                <a:tc>
                  <a:txBody>
                    <a:bodyPr/>
                    <a:lstStyle/>
                    <a:p>
                      <a:pPr algn="just">
                        <a:lnSpc>
                          <a:spcPct val="115000"/>
                        </a:lnSpc>
                        <a:spcAft>
                          <a:spcPts val="0"/>
                        </a:spcAft>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Корниенко Юрий Иванович</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527334">
                <a:tc>
                  <a:txBody>
                    <a:bodyPr/>
                    <a:lstStyle/>
                    <a:p>
                      <a:pPr algn="just">
                        <a:lnSpc>
                          <a:spcPct val="115000"/>
                        </a:lnSpc>
                        <a:spcAft>
                          <a:spcPts val="0"/>
                        </a:spcAft>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Сомов Анатолий Иванович</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4"/>
                  </a:ext>
                </a:extLst>
              </a:tr>
              <a:tr h="527334">
                <a:tc>
                  <a:txBody>
                    <a:bodyPr/>
                    <a:lstStyle/>
                    <a:p>
                      <a:pPr algn="just">
                        <a:lnSpc>
                          <a:spcPct val="115000"/>
                        </a:lnSpc>
                        <a:spcAft>
                          <a:spcPts val="0"/>
                        </a:spcAft>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Копылов Артем Петрович</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5"/>
                  </a:ext>
                </a:extLst>
              </a:tr>
              <a:tr h="527334">
                <a:tc>
                  <a:txBody>
                    <a:bodyPr/>
                    <a:lstStyle/>
                    <a:p>
                      <a:pPr algn="just">
                        <a:lnSpc>
                          <a:spcPct val="115000"/>
                        </a:lnSpc>
                        <a:spcAft>
                          <a:spcPts val="0"/>
                        </a:spcAft>
                      </a:pPr>
                      <a:r>
                        <a:rPr lang="ru-RU" sz="2800" b="1" dirty="0" err="1">
                          <a:effectLst/>
                          <a:latin typeface="Times New Roman" panose="02020603050405020304" pitchFamily="18" charset="0"/>
                          <a:ea typeface="Calibri" panose="020F0502020204030204" pitchFamily="34" charset="0"/>
                          <a:cs typeface="Times New Roman" panose="02020603050405020304" pitchFamily="18" charset="0"/>
                        </a:rPr>
                        <a:t>Фищук</a:t>
                      </a: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 Елена Николаевна</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6"/>
                  </a:ext>
                </a:extLst>
              </a:tr>
              <a:tr h="493898">
                <a:tc>
                  <a:txBody>
                    <a:bodyPr/>
                    <a:lstStyle/>
                    <a:p>
                      <a:pPr algn="just">
                        <a:lnSpc>
                          <a:spcPct val="115000"/>
                        </a:lnSpc>
                        <a:spcAft>
                          <a:spcPts val="0"/>
                        </a:spcAft>
                      </a:pPr>
                      <a:r>
                        <a:rPr lang="ru-RU" sz="2800" b="1" dirty="0" smtClean="0">
                          <a:effectLst/>
                          <a:latin typeface="Times New Roman" panose="02020603050405020304" pitchFamily="18" charset="0"/>
                          <a:ea typeface="Calibri" panose="020F0502020204030204" pitchFamily="34" charset="0"/>
                          <a:cs typeface="Times New Roman" panose="02020603050405020304" pitchFamily="18" charset="0"/>
                        </a:rPr>
                        <a:t>Мовсисян Вачаган Вачаганович</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7"/>
                  </a:ext>
                </a:extLst>
              </a:tr>
              <a:tr h="493898">
                <a:tc>
                  <a:txBody>
                    <a:bodyPr/>
                    <a:lstStyle/>
                    <a:p>
                      <a:pPr algn="just">
                        <a:lnSpc>
                          <a:spcPct val="115000"/>
                        </a:lnSpc>
                        <a:spcAft>
                          <a:spcPts val="0"/>
                        </a:spcAft>
                      </a:pPr>
                      <a:r>
                        <a:rPr lang="ru-RU" sz="2400" b="1" dirty="0" smtClean="0">
                          <a:effectLst/>
                          <a:latin typeface="Times New Roman" panose="02020603050405020304" pitchFamily="18" charset="0"/>
                          <a:ea typeface="Calibri" panose="020F0502020204030204" pitchFamily="34" charset="0"/>
                        </a:rPr>
                        <a:t>Валгушкин Юрий Викторович</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7"/>
            <a:ext cx="7886700" cy="1047650"/>
          </a:xfrm>
        </p:spPr>
        <p:txBody>
          <a:bodyPr>
            <a:normAutofit/>
          </a:bodyPr>
          <a:lstStyle/>
          <a:p>
            <a:pPr algn="ctr"/>
            <a:r>
              <a:rPr lang="ru-RU" sz="2800" b="1" dirty="0" smtClean="0">
                <a:latin typeface="Arial Black" panose="020B0A04020102020204" pitchFamily="34" charset="0"/>
              </a:rPr>
              <a:t>Контрагенты </a:t>
            </a:r>
            <a:r>
              <a:rPr lang="ru-RU" sz="2800" b="1" dirty="0" smtClean="0">
                <a:latin typeface="Arial Black" panose="020B0A04020102020204" pitchFamily="34" charset="0"/>
              </a:rPr>
              <a:t>и Продукты/эффекты</a:t>
            </a:r>
            <a:endParaRPr lang="ru-RU" sz="2800" b="1" dirty="0">
              <a:latin typeface="Arial Black" panose="020B0A0402010202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80652985"/>
              </p:ext>
            </p:extLst>
          </p:nvPr>
        </p:nvGraphicFramePr>
        <p:xfrm>
          <a:off x="467545" y="1825625"/>
          <a:ext cx="8047806" cy="3976307"/>
        </p:xfrm>
        <a:graphic>
          <a:graphicData uri="http://schemas.openxmlformats.org/drawingml/2006/table">
            <a:tbl>
              <a:tblPr firstRow="1" bandRow="1">
                <a:tableStyleId>{5C22544A-7EE6-4342-B048-85BDC9FD1C3A}</a:tableStyleId>
              </a:tblPr>
              <a:tblGrid>
                <a:gridCol w="648071">
                  <a:extLst>
                    <a:ext uri="{9D8B030D-6E8A-4147-A177-3AD203B41FA5}">
                      <a16:colId xmlns="" xmlns:a16="http://schemas.microsoft.com/office/drawing/2014/main" val="1579058631"/>
                    </a:ext>
                  </a:extLst>
                </a:gridCol>
                <a:gridCol w="2494084">
                  <a:extLst>
                    <a:ext uri="{9D8B030D-6E8A-4147-A177-3AD203B41FA5}">
                      <a16:colId xmlns="" xmlns:a16="http://schemas.microsoft.com/office/drawing/2014/main" val="2871756554"/>
                    </a:ext>
                  </a:extLst>
                </a:gridCol>
                <a:gridCol w="4905651">
                  <a:extLst>
                    <a:ext uri="{9D8B030D-6E8A-4147-A177-3AD203B41FA5}">
                      <a16:colId xmlns="" xmlns:a16="http://schemas.microsoft.com/office/drawing/2014/main" val="3920706826"/>
                    </a:ext>
                  </a:extLst>
                </a:gridCol>
              </a:tblGrid>
              <a:tr h="370840">
                <a:tc>
                  <a:txBody>
                    <a:bodyPr/>
                    <a:lstStyle/>
                    <a:p>
                      <a:endParaRPr lang="ru-RU" sz="2000" dirty="0">
                        <a:latin typeface="Arial Black" panose="020B0A04020102020204" pitchFamily="34" charset="0"/>
                      </a:endParaRPr>
                    </a:p>
                  </a:txBody>
                  <a:tcPr marL="88449" marR="88449"/>
                </a:tc>
                <a:tc>
                  <a:txBody>
                    <a:bodyPr/>
                    <a:lstStyle/>
                    <a:p>
                      <a:pPr algn="ctr"/>
                      <a:r>
                        <a:rPr lang="ru-RU" sz="2000" baseline="0" dirty="0" smtClean="0">
                          <a:solidFill>
                            <a:schemeClr val="tx1"/>
                          </a:solidFill>
                          <a:latin typeface="Arial Black" panose="020B0A04020102020204" pitchFamily="34" charset="0"/>
                        </a:rPr>
                        <a:t>КОНТРАГЕНТЫ</a:t>
                      </a:r>
                      <a:endParaRPr lang="ru-RU" sz="2000" dirty="0">
                        <a:solidFill>
                          <a:schemeClr val="tx1"/>
                        </a:solidFill>
                        <a:latin typeface="Arial Black" panose="020B0A04020102020204" pitchFamily="34" charset="0"/>
                      </a:endParaRPr>
                    </a:p>
                  </a:txBody>
                  <a:tcPr marL="88449" marR="88449"/>
                </a:tc>
                <a:tc>
                  <a:txBody>
                    <a:bodyPr/>
                    <a:lstStyle/>
                    <a:p>
                      <a:pPr algn="ctr"/>
                      <a:r>
                        <a:rPr lang="ru-RU" sz="2000" dirty="0" smtClean="0">
                          <a:solidFill>
                            <a:schemeClr val="tx1"/>
                          </a:solidFill>
                          <a:latin typeface="Arial Black" panose="020B0A04020102020204" pitchFamily="34" charset="0"/>
                        </a:rPr>
                        <a:t>ПРОДУКТЫ/ЭФФЕКТЫ</a:t>
                      </a:r>
                      <a:endParaRPr lang="ru-RU" sz="2000" dirty="0">
                        <a:solidFill>
                          <a:schemeClr val="tx1"/>
                        </a:solidFill>
                        <a:latin typeface="Arial Black" panose="020B0A04020102020204" pitchFamily="34" charset="0"/>
                      </a:endParaRPr>
                    </a:p>
                  </a:txBody>
                  <a:tcPr marL="88449" marR="88449"/>
                </a:tc>
                <a:extLst>
                  <a:ext uri="{0D108BD9-81ED-4DB2-BD59-A6C34878D82A}">
                    <a16:rowId xmlns="" xmlns:a16="http://schemas.microsoft.com/office/drawing/2014/main" val="1351707450"/>
                  </a:ext>
                </a:extLst>
              </a:tr>
              <a:tr h="370840">
                <a:tc>
                  <a:txBody>
                    <a:bodyPr/>
                    <a:lstStyle/>
                    <a:p>
                      <a:r>
                        <a:rPr lang="ru-RU" sz="2000" dirty="0" smtClean="0">
                          <a:latin typeface="Arial Black" panose="020B0A04020102020204" pitchFamily="34" charset="0"/>
                        </a:rPr>
                        <a:t>10</a:t>
                      </a:r>
                      <a:endParaRPr lang="ru-RU" sz="2000" dirty="0">
                        <a:latin typeface="Arial Black" panose="020B0A04020102020204" pitchFamily="34" charset="0"/>
                      </a:endParaRPr>
                    </a:p>
                  </a:txBody>
                  <a:tcPr marL="88449" marR="88449"/>
                </a:tc>
                <a:tc>
                  <a:txBody>
                    <a:bodyPr/>
                    <a:lstStyle/>
                    <a:p>
                      <a:pPr>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Граждане</a:t>
                      </a:r>
                    </a:p>
                  </a:txBody>
                  <a:tcPr marL="68580" marR="68580" marT="0" marB="0"/>
                </a:tc>
                <a:tc>
                  <a:txBody>
                    <a:bodyPr/>
                    <a:lstStyle/>
                    <a:p>
                      <a:pPr>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Получение материальных и нематериальных благ.</a:t>
                      </a:r>
                    </a:p>
                  </a:txBody>
                  <a:tcPr marL="68580" marR="68580" marT="0" marB="0"/>
                </a:tc>
                <a:extLst>
                  <a:ext uri="{0D108BD9-81ED-4DB2-BD59-A6C34878D82A}">
                    <a16:rowId xmlns="" xmlns:a16="http://schemas.microsoft.com/office/drawing/2014/main" val="2561398763"/>
                  </a:ext>
                </a:extLst>
              </a:tr>
              <a:tr h="370840">
                <a:tc>
                  <a:txBody>
                    <a:bodyPr/>
                    <a:lstStyle/>
                    <a:p>
                      <a:r>
                        <a:rPr lang="ru-RU" sz="2000" dirty="0" smtClean="0">
                          <a:latin typeface="Arial Black" panose="020B0A04020102020204" pitchFamily="34" charset="0"/>
                        </a:rPr>
                        <a:t>11</a:t>
                      </a:r>
                      <a:endParaRPr lang="ru-RU" sz="2000" dirty="0">
                        <a:latin typeface="Arial Black" panose="020B0A04020102020204" pitchFamily="34" charset="0"/>
                      </a:endParaRPr>
                    </a:p>
                  </a:txBody>
                  <a:tcPr marL="88449" marR="88449"/>
                </a:tc>
                <a:tc>
                  <a:txBody>
                    <a:bodyPr/>
                    <a:lstStyle/>
                    <a:p>
                      <a:pPr>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Наука (СурГУ)</a:t>
                      </a:r>
                    </a:p>
                  </a:txBody>
                  <a:tcPr marL="68580" marR="68580" marT="0" marB="0"/>
                </a:tc>
                <a:tc>
                  <a:txBody>
                    <a:bodyPr/>
                    <a:lstStyle/>
                    <a:p>
                      <a:pPr>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Получит кампус.</a:t>
                      </a:r>
                    </a:p>
                  </a:txBody>
                  <a:tcPr marL="68580" marR="68580" marT="0" marB="0"/>
                </a:tc>
                <a:extLst>
                  <a:ext uri="{0D108BD9-81ED-4DB2-BD59-A6C34878D82A}">
                    <a16:rowId xmlns="" xmlns:a16="http://schemas.microsoft.com/office/drawing/2014/main" val="2656393083"/>
                  </a:ext>
                </a:extLst>
              </a:tr>
              <a:tr h="370840">
                <a:tc>
                  <a:txBody>
                    <a:bodyPr/>
                    <a:lstStyle/>
                    <a:p>
                      <a:r>
                        <a:rPr lang="ru-RU" sz="2000" dirty="0" smtClean="0">
                          <a:latin typeface="Arial Black" panose="020B0A04020102020204" pitchFamily="34" charset="0"/>
                        </a:rPr>
                        <a:t>12</a:t>
                      </a:r>
                      <a:endParaRPr lang="ru-RU" sz="2000" dirty="0">
                        <a:latin typeface="Arial Black" panose="020B0A04020102020204" pitchFamily="34" charset="0"/>
                      </a:endParaRPr>
                    </a:p>
                  </a:txBody>
                  <a:tcPr marL="88449" marR="88449"/>
                </a:tc>
                <a:tc>
                  <a:txBody>
                    <a:bodyPr/>
                    <a:lstStyle/>
                    <a:p>
                      <a:pPr>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Контрольно-надзорные органы</a:t>
                      </a:r>
                    </a:p>
                  </a:txBody>
                  <a:tcPr marL="68580" marR="68580" marT="0" marB="0"/>
                </a:tc>
                <a:tc>
                  <a:txBody>
                    <a:bodyPr/>
                    <a:lstStyle/>
                    <a:p>
                      <a:pPr>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Сокращение правонарушений в сфере градостроительного комплекса.</a:t>
                      </a:r>
                    </a:p>
                  </a:txBody>
                  <a:tcPr marL="68580" marR="68580" marT="0" marB="0"/>
                </a:tc>
                <a:extLst>
                  <a:ext uri="{0D108BD9-81ED-4DB2-BD59-A6C34878D82A}">
                    <a16:rowId xmlns="" xmlns:a16="http://schemas.microsoft.com/office/drawing/2014/main" val="3748175632"/>
                  </a:ext>
                </a:extLst>
              </a:tr>
              <a:tr h="370840">
                <a:tc>
                  <a:txBody>
                    <a:bodyPr/>
                    <a:lstStyle/>
                    <a:p>
                      <a:r>
                        <a:rPr lang="ru-RU" sz="2000" dirty="0" smtClean="0">
                          <a:latin typeface="Arial Black" panose="020B0A04020102020204" pitchFamily="34" charset="0"/>
                        </a:rPr>
                        <a:t>13</a:t>
                      </a:r>
                      <a:endParaRPr lang="ru-RU" sz="2000" dirty="0">
                        <a:latin typeface="Arial Black" panose="020B0A04020102020204" pitchFamily="34" charset="0"/>
                      </a:endParaRPr>
                    </a:p>
                  </a:txBody>
                  <a:tcPr marL="88449" marR="88449"/>
                </a:tc>
                <a:tc>
                  <a:txBody>
                    <a:bodyPr/>
                    <a:lstStyle/>
                    <a:p>
                      <a:pPr>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Проектные организации</a:t>
                      </a:r>
                    </a:p>
                  </a:txBody>
                  <a:tcPr marL="68580" marR="68580" marT="0" marB="0"/>
                </a:tc>
                <a:tc>
                  <a:txBody>
                    <a:bodyPr/>
                    <a:lstStyle/>
                    <a:p>
                      <a:pPr>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Более понятные «правила игры», наиболее квалифицированные требования в выборе проектных организаций.</a:t>
                      </a:r>
                    </a:p>
                  </a:txBody>
                  <a:tcPr marL="68580" marR="68580" marT="0" marB="0"/>
                </a:tc>
              </a:tr>
              <a:tr h="370840">
                <a:tc>
                  <a:txBody>
                    <a:bodyPr/>
                    <a:lstStyle/>
                    <a:p>
                      <a:r>
                        <a:rPr lang="ru-RU" sz="2000" dirty="0" smtClean="0">
                          <a:latin typeface="Arial Black" panose="020B0A04020102020204" pitchFamily="34" charset="0"/>
                        </a:rPr>
                        <a:t>14</a:t>
                      </a:r>
                      <a:endParaRPr lang="ru-RU" sz="2000" dirty="0">
                        <a:latin typeface="Arial Black" panose="020B0A04020102020204" pitchFamily="34" charset="0"/>
                      </a:endParaRPr>
                    </a:p>
                  </a:txBody>
                  <a:tcPr marL="88449" marR="88449"/>
                </a:tc>
                <a:tc>
                  <a:txBody>
                    <a:bodyPr/>
                    <a:lstStyle/>
                    <a:p>
                      <a:pPr>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Граждане</a:t>
                      </a:r>
                    </a:p>
                  </a:txBody>
                  <a:tcPr marL="68580" marR="68580" marT="0" marB="0"/>
                </a:tc>
                <a:tc>
                  <a:txBody>
                    <a:bodyPr/>
                    <a:lstStyle/>
                    <a:p>
                      <a:pPr>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Забота об охране окружающей среды.</a:t>
                      </a:r>
                    </a:p>
                  </a:txBody>
                  <a:tcPr marL="68580" marR="68580" marT="0" marB="0"/>
                </a:tc>
              </a:tr>
              <a:tr h="370840">
                <a:tc>
                  <a:txBody>
                    <a:bodyPr/>
                    <a:lstStyle/>
                    <a:p>
                      <a:r>
                        <a:rPr lang="ru-RU" sz="2000" dirty="0" smtClean="0">
                          <a:latin typeface="Arial Black" panose="020B0A04020102020204" pitchFamily="34" charset="0"/>
                        </a:rPr>
                        <a:t>15</a:t>
                      </a:r>
                      <a:endParaRPr lang="ru-RU" sz="2000" dirty="0">
                        <a:latin typeface="Arial Black" panose="020B0A04020102020204" pitchFamily="34" charset="0"/>
                      </a:endParaRPr>
                    </a:p>
                  </a:txBody>
                  <a:tcPr marL="88449" marR="88449"/>
                </a:tc>
                <a:tc>
                  <a:txBody>
                    <a:bodyPr/>
                    <a:lstStyle/>
                    <a:p>
                      <a:pPr>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Граждане</a:t>
                      </a:r>
                    </a:p>
                  </a:txBody>
                  <a:tcPr marL="68580" marR="68580" marT="0" marB="0"/>
                </a:tc>
                <a:tc>
                  <a:txBody>
                    <a:bodyPr/>
                    <a:lstStyle/>
                    <a:p>
                      <a:pPr>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Более комфортная среда для проживания.</a:t>
                      </a:r>
                    </a:p>
                  </a:txBody>
                  <a:tcPr marL="68580" marR="68580" marT="0" marB="0"/>
                </a:tc>
              </a:tr>
            </a:tbl>
          </a:graphicData>
        </a:graphic>
      </p:graphicFrame>
    </p:spTree>
    <p:extLst>
      <p:ext uri="{BB962C8B-B14F-4D97-AF65-F5344CB8AC3E}">
        <p14:creationId xmlns:p14="http://schemas.microsoft.com/office/powerpoint/2010/main" val="12513476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7"/>
            <a:ext cx="7886700" cy="1047650"/>
          </a:xfrm>
        </p:spPr>
        <p:txBody>
          <a:bodyPr>
            <a:normAutofit/>
          </a:bodyPr>
          <a:lstStyle/>
          <a:p>
            <a:pPr algn="ctr"/>
            <a:r>
              <a:rPr lang="ru-RU" sz="2800" b="1" dirty="0" smtClean="0">
                <a:latin typeface="Arial Black" panose="020B0A04020102020204" pitchFamily="34" charset="0"/>
              </a:rPr>
              <a:t>Контрагенты </a:t>
            </a:r>
            <a:r>
              <a:rPr lang="ru-RU" sz="2800" b="1" dirty="0" smtClean="0">
                <a:latin typeface="Arial Black" panose="020B0A04020102020204" pitchFamily="34" charset="0"/>
              </a:rPr>
              <a:t>и Продукты/эффекты</a:t>
            </a:r>
            <a:endParaRPr lang="ru-RU" sz="2800" b="1" dirty="0">
              <a:latin typeface="Arial Black" panose="020B0A0402010202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538211438"/>
              </p:ext>
            </p:extLst>
          </p:nvPr>
        </p:nvGraphicFramePr>
        <p:xfrm>
          <a:off x="467545" y="1825625"/>
          <a:ext cx="8047806" cy="2944749"/>
        </p:xfrm>
        <a:graphic>
          <a:graphicData uri="http://schemas.openxmlformats.org/drawingml/2006/table">
            <a:tbl>
              <a:tblPr firstRow="1" bandRow="1">
                <a:tableStyleId>{5C22544A-7EE6-4342-B048-85BDC9FD1C3A}</a:tableStyleId>
              </a:tblPr>
              <a:tblGrid>
                <a:gridCol w="648071">
                  <a:extLst>
                    <a:ext uri="{9D8B030D-6E8A-4147-A177-3AD203B41FA5}">
                      <a16:colId xmlns="" xmlns:a16="http://schemas.microsoft.com/office/drawing/2014/main" val="1579058631"/>
                    </a:ext>
                  </a:extLst>
                </a:gridCol>
                <a:gridCol w="2494084">
                  <a:extLst>
                    <a:ext uri="{9D8B030D-6E8A-4147-A177-3AD203B41FA5}">
                      <a16:colId xmlns="" xmlns:a16="http://schemas.microsoft.com/office/drawing/2014/main" val="2871756554"/>
                    </a:ext>
                  </a:extLst>
                </a:gridCol>
                <a:gridCol w="4905651">
                  <a:extLst>
                    <a:ext uri="{9D8B030D-6E8A-4147-A177-3AD203B41FA5}">
                      <a16:colId xmlns="" xmlns:a16="http://schemas.microsoft.com/office/drawing/2014/main" val="3920706826"/>
                    </a:ext>
                  </a:extLst>
                </a:gridCol>
              </a:tblGrid>
              <a:tr h="370840">
                <a:tc>
                  <a:txBody>
                    <a:bodyPr/>
                    <a:lstStyle/>
                    <a:p>
                      <a:endParaRPr lang="ru-RU" sz="2000" dirty="0">
                        <a:latin typeface="Arial Black" panose="020B0A04020102020204" pitchFamily="34" charset="0"/>
                      </a:endParaRPr>
                    </a:p>
                  </a:txBody>
                  <a:tcPr marL="88449" marR="88449"/>
                </a:tc>
                <a:tc>
                  <a:txBody>
                    <a:bodyPr/>
                    <a:lstStyle/>
                    <a:p>
                      <a:pPr algn="ctr"/>
                      <a:r>
                        <a:rPr lang="ru-RU" sz="2000" baseline="0" dirty="0" smtClean="0">
                          <a:solidFill>
                            <a:schemeClr val="tx1"/>
                          </a:solidFill>
                          <a:latin typeface="Arial Black" panose="020B0A04020102020204" pitchFamily="34" charset="0"/>
                        </a:rPr>
                        <a:t>КОНТРАГЕНТЫ</a:t>
                      </a:r>
                      <a:endParaRPr lang="ru-RU" sz="2000" dirty="0">
                        <a:solidFill>
                          <a:schemeClr val="tx1"/>
                        </a:solidFill>
                        <a:latin typeface="Arial Black" panose="020B0A04020102020204" pitchFamily="34" charset="0"/>
                      </a:endParaRPr>
                    </a:p>
                  </a:txBody>
                  <a:tcPr marL="88449" marR="88449"/>
                </a:tc>
                <a:tc>
                  <a:txBody>
                    <a:bodyPr/>
                    <a:lstStyle/>
                    <a:p>
                      <a:pPr algn="ctr"/>
                      <a:r>
                        <a:rPr lang="ru-RU" sz="2000" dirty="0" smtClean="0">
                          <a:solidFill>
                            <a:schemeClr val="tx1"/>
                          </a:solidFill>
                          <a:latin typeface="Arial Black" panose="020B0A04020102020204" pitchFamily="34" charset="0"/>
                        </a:rPr>
                        <a:t>ПРОДУКТЫ/ЭФФЕКТЫ</a:t>
                      </a:r>
                      <a:endParaRPr lang="ru-RU" sz="2000" dirty="0">
                        <a:solidFill>
                          <a:schemeClr val="tx1"/>
                        </a:solidFill>
                        <a:latin typeface="Arial Black" panose="020B0A04020102020204" pitchFamily="34" charset="0"/>
                      </a:endParaRPr>
                    </a:p>
                  </a:txBody>
                  <a:tcPr marL="88449" marR="88449"/>
                </a:tc>
                <a:extLst>
                  <a:ext uri="{0D108BD9-81ED-4DB2-BD59-A6C34878D82A}">
                    <a16:rowId xmlns="" xmlns:a16="http://schemas.microsoft.com/office/drawing/2014/main" val="1351707450"/>
                  </a:ext>
                </a:extLst>
              </a:tr>
              <a:tr h="370840">
                <a:tc>
                  <a:txBody>
                    <a:bodyPr/>
                    <a:lstStyle/>
                    <a:p>
                      <a:r>
                        <a:rPr lang="ru-RU" sz="2000" dirty="0" smtClean="0">
                          <a:latin typeface="Arial Black" panose="020B0A04020102020204" pitchFamily="34" charset="0"/>
                        </a:rPr>
                        <a:t>16</a:t>
                      </a:r>
                      <a:endParaRPr lang="ru-RU" sz="2000" dirty="0">
                        <a:latin typeface="Arial Black" panose="020B0A04020102020204" pitchFamily="34" charset="0"/>
                      </a:endParaRPr>
                    </a:p>
                  </a:txBody>
                  <a:tcPr marL="88449" marR="88449"/>
                </a:tc>
                <a:tc>
                  <a:txBody>
                    <a:bodyPr/>
                    <a:lstStyle/>
                    <a:p>
                      <a:pPr>
                        <a:lnSpc>
                          <a:spcPct val="115000"/>
                        </a:lnSpc>
                        <a:spcAft>
                          <a:spcPts val="0"/>
                        </a:spcAft>
                      </a:pPr>
                      <a:r>
                        <a:rPr lang="ru-RU" sz="1800" dirty="0">
                          <a:effectLst/>
                          <a:latin typeface="Arial Black" panose="020B0A04020102020204" pitchFamily="34" charset="0"/>
                          <a:ea typeface="Calibri" panose="020F0502020204030204" pitchFamily="34" charset="0"/>
                          <a:cs typeface="Times New Roman" panose="02020603050405020304" pitchFamily="18" charset="0"/>
                        </a:rPr>
                        <a:t>Органы власти, жители</a:t>
                      </a:r>
                    </a:p>
                  </a:txBody>
                  <a:tcPr marL="68580" marR="68580" marT="0" marB="0"/>
                </a:tc>
                <a:tc>
                  <a:txBody>
                    <a:bodyPr/>
                    <a:lstStyle/>
                    <a:p>
                      <a:pPr>
                        <a:lnSpc>
                          <a:spcPct val="115000"/>
                        </a:lnSpc>
                        <a:spcAft>
                          <a:spcPts val="0"/>
                        </a:spcAft>
                      </a:pPr>
                      <a:r>
                        <a:rPr lang="ru-RU" sz="1800">
                          <a:effectLst/>
                          <a:latin typeface="Arial Black" panose="020B0A04020102020204" pitchFamily="34" charset="0"/>
                          <a:ea typeface="Calibri" panose="020F0502020204030204" pitchFamily="34" charset="0"/>
                          <a:cs typeface="Times New Roman" panose="02020603050405020304" pitchFamily="18" charset="0"/>
                        </a:rPr>
                        <a:t>Увеличение инвестиций.</a:t>
                      </a:r>
                    </a:p>
                  </a:txBody>
                  <a:tcPr marL="68580" marR="68580" marT="0" marB="0"/>
                </a:tc>
                <a:extLst>
                  <a:ext uri="{0D108BD9-81ED-4DB2-BD59-A6C34878D82A}">
                    <a16:rowId xmlns="" xmlns:a16="http://schemas.microsoft.com/office/drawing/2014/main" val="2561398763"/>
                  </a:ext>
                </a:extLst>
              </a:tr>
              <a:tr h="370840">
                <a:tc>
                  <a:txBody>
                    <a:bodyPr/>
                    <a:lstStyle/>
                    <a:p>
                      <a:r>
                        <a:rPr lang="ru-RU" sz="2000" dirty="0" smtClean="0">
                          <a:latin typeface="Arial Black" panose="020B0A04020102020204" pitchFamily="34" charset="0"/>
                        </a:rPr>
                        <a:t>17</a:t>
                      </a:r>
                      <a:endParaRPr lang="ru-RU" sz="2000" dirty="0">
                        <a:latin typeface="Arial Black" panose="020B0A04020102020204" pitchFamily="34" charset="0"/>
                      </a:endParaRPr>
                    </a:p>
                  </a:txBody>
                  <a:tcPr marL="88449" marR="88449"/>
                </a:tc>
                <a:tc>
                  <a:txBody>
                    <a:bodyPr/>
                    <a:lstStyle/>
                    <a:p>
                      <a:pPr>
                        <a:lnSpc>
                          <a:spcPct val="115000"/>
                        </a:lnSpc>
                        <a:spcAft>
                          <a:spcPts val="0"/>
                        </a:spcAft>
                      </a:pPr>
                      <a:r>
                        <a:rPr lang="ru-RU" sz="1800" dirty="0">
                          <a:effectLst/>
                          <a:latin typeface="Arial Black" panose="020B0A04020102020204" pitchFamily="34" charset="0"/>
                          <a:ea typeface="Calibri" panose="020F0502020204030204" pitchFamily="34" charset="0"/>
                          <a:cs typeface="Times New Roman" panose="02020603050405020304" pitchFamily="18" charset="0"/>
                        </a:rPr>
                        <a:t>Губернатор</a:t>
                      </a:r>
                    </a:p>
                  </a:txBody>
                  <a:tcPr marL="68580" marR="68580" marT="0" marB="0"/>
                </a:tc>
                <a:tc>
                  <a:txBody>
                    <a:bodyPr/>
                    <a:lstStyle/>
                    <a:p>
                      <a:pPr>
                        <a:lnSpc>
                          <a:spcPct val="115000"/>
                        </a:lnSpc>
                        <a:spcAft>
                          <a:spcPts val="0"/>
                        </a:spcAft>
                      </a:pPr>
                      <a:r>
                        <a:rPr lang="ru-RU" sz="1800">
                          <a:effectLst/>
                          <a:latin typeface="Arial Black" panose="020B0A04020102020204" pitchFamily="34" charset="0"/>
                          <a:ea typeface="Calibri" panose="020F0502020204030204" pitchFamily="34" charset="0"/>
                          <a:cs typeface="Times New Roman" panose="02020603050405020304" pitchFamily="18" charset="0"/>
                        </a:rPr>
                        <a:t>Рейтинг.</a:t>
                      </a:r>
                    </a:p>
                  </a:txBody>
                  <a:tcPr marL="68580" marR="68580" marT="0" marB="0"/>
                </a:tc>
                <a:extLst>
                  <a:ext uri="{0D108BD9-81ED-4DB2-BD59-A6C34878D82A}">
                    <a16:rowId xmlns="" xmlns:a16="http://schemas.microsoft.com/office/drawing/2014/main" val="2656393083"/>
                  </a:ext>
                </a:extLst>
              </a:tr>
              <a:tr h="370840">
                <a:tc>
                  <a:txBody>
                    <a:bodyPr/>
                    <a:lstStyle/>
                    <a:p>
                      <a:r>
                        <a:rPr lang="ru-RU" sz="2000" dirty="0" smtClean="0">
                          <a:latin typeface="Arial Black" panose="020B0A04020102020204" pitchFamily="34" charset="0"/>
                        </a:rPr>
                        <a:t>18</a:t>
                      </a:r>
                      <a:endParaRPr lang="ru-RU" sz="2000" dirty="0">
                        <a:latin typeface="Arial Black" panose="020B0A04020102020204" pitchFamily="34" charset="0"/>
                      </a:endParaRPr>
                    </a:p>
                  </a:txBody>
                  <a:tcPr marL="88449" marR="88449"/>
                </a:tc>
                <a:tc>
                  <a:txBody>
                    <a:bodyPr/>
                    <a:lstStyle/>
                    <a:p>
                      <a:pPr>
                        <a:lnSpc>
                          <a:spcPct val="115000"/>
                        </a:lnSpc>
                        <a:spcAft>
                          <a:spcPts val="0"/>
                        </a:spcAft>
                      </a:pPr>
                      <a:r>
                        <a:rPr lang="ru-RU" sz="1800" dirty="0">
                          <a:effectLst/>
                          <a:latin typeface="Arial Black" panose="020B0A04020102020204" pitchFamily="34" charset="0"/>
                          <a:ea typeface="Calibri" panose="020F0502020204030204" pitchFamily="34" charset="0"/>
                          <a:cs typeface="Times New Roman" panose="02020603050405020304" pitchFamily="18" charset="0"/>
                        </a:rPr>
                        <a:t>Граждане</a:t>
                      </a:r>
                    </a:p>
                  </a:txBody>
                  <a:tcPr marL="68580" marR="68580" marT="0" marB="0"/>
                </a:tc>
                <a:tc>
                  <a:txBody>
                    <a:bodyPr/>
                    <a:lstStyle/>
                    <a:p>
                      <a:pPr>
                        <a:lnSpc>
                          <a:spcPct val="115000"/>
                        </a:lnSpc>
                        <a:spcAft>
                          <a:spcPts val="0"/>
                        </a:spcAft>
                      </a:pPr>
                      <a:r>
                        <a:rPr lang="ru-RU" sz="1800" dirty="0">
                          <a:effectLst/>
                          <a:latin typeface="Arial Black" panose="020B0A04020102020204" pitchFamily="34" charset="0"/>
                          <a:ea typeface="Calibri" panose="020F0502020204030204" pitchFamily="34" charset="0"/>
                          <a:cs typeface="Times New Roman" panose="02020603050405020304" pitchFamily="18" charset="0"/>
                        </a:rPr>
                        <a:t>Долгая и счастливая жизнь на данной территории.</a:t>
                      </a:r>
                    </a:p>
                  </a:txBody>
                  <a:tcPr marL="68580" marR="68580" marT="0" marB="0"/>
                </a:tc>
                <a:extLst>
                  <a:ext uri="{0D108BD9-81ED-4DB2-BD59-A6C34878D82A}">
                    <a16:rowId xmlns="" xmlns:a16="http://schemas.microsoft.com/office/drawing/2014/main" val="3748175632"/>
                  </a:ext>
                </a:extLst>
              </a:tr>
              <a:tr h="370840">
                <a:tc>
                  <a:txBody>
                    <a:bodyPr/>
                    <a:lstStyle/>
                    <a:p>
                      <a:r>
                        <a:rPr lang="ru-RU" sz="2000" dirty="0" smtClean="0">
                          <a:latin typeface="Arial Black" panose="020B0A04020102020204" pitchFamily="34" charset="0"/>
                        </a:rPr>
                        <a:t>19</a:t>
                      </a:r>
                      <a:endParaRPr lang="ru-RU" sz="2000" dirty="0">
                        <a:latin typeface="Arial Black" panose="020B0A04020102020204" pitchFamily="34" charset="0"/>
                      </a:endParaRPr>
                    </a:p>
                  </a:txBody>
                  <a:tcPr marL="88449" marR="88449"/>
                </a:tc>
                <a:tc>
                  <a:txBody>
                    <a:bodyPr/>
                    <a:lstStyle/>
                    <a:p>
                      <a:pPr>
                        <a:lnSpc>
                          <a:spcPct val="115000"/>
                        </a:lnSpc>
                        <a:spcAft>
                          <a:spcPts val="0"/>
                        </a:spcAft>
                      </a:pPr>
                      <a:r>
                        <a:rPr lang="ru-RU" sz="1800">
                          <a:effectLst/>
                          <a:latin typeface="Arial Black" panose="020B0A04020102020204" pitchFamily="34" charset="0"/>
                          <a:ea typeface="Calibri" panose="020F0502020204030204" pitchFamily="34" charset="0"/>
                          <a:cs typeface="Times New Roman" panose="02020603050405020304" pitchFamily="18" charset="0"/>
                        </a:rPr>
                        <a:t>Бизнес, власть, граждане</a:t>
                      </a:r>
                    </a:p>
                  </a:txBody>
                  <a:tcPr marL="68580" marR="68580" marT="0" marB="0"/>
                </a:tc>
                <a:tc>
                  <a:txBody>
                    <a:bodyPr/>
                    <a:lstStyle/>
                    <a:p>
                      <a:pPr>
                        <a:lnSpc>
                          <a:spcPct val="115000"/>
                        </a:lnSpc>
                        <a:spcAft>
                          <a:spcPts val="0"/>
                        </a:spcAft>
                      </a:pPr>
                      <a:r>
                        <a:rPr lang="ru-RU" sz="1800" dirty="0">
                          <a:effectLst/>
                          <a:latin typeface="Arial Black" panose="020B0A04020102020204" pitchFamily="34" charset="0"/>
                          <a:ea typeface="Calibri" panose="020F0502020204030204" pitchFamily="34" charset="0"/>
                          <a:cs typeface="Times New Roman" panose="02020603050405020304" pitchFamily="18" charset="0"/>
                        </a:rPr>
                        <a:t>Меньше формализма/бюрократизации- больше смысла. </a:t>
                      </a:r>
                    </a:p>
                  </a:txBody>
                  <a:tcPr marL="68580" marR="68580" marT="0" marB="0"/>
                </a:tc>
              </a:tr>
            </a:tbl>
          </a:graphicData>
        </a:graphic>
      </p:graphicFrame>
    </p:spTree>
    <p:extLst>
      <p:ext uri="{BB962C8B-B14F-4D97-AF65-F5344CB8AC3E}">
        <p14:creationId xmlns:p14="http://schemas.microsoft.com/office/powerpoint/2010/main" val="29159155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latin typeface="Arial Black" panose="020B0A04020102020204" pitchFamily="34" charset="0"/>
              </a:rPr>
              <a:t>Ключевые Контрагенты и Продукты/эффекты</a:t>
            </a:r>
            <a:endParaRPr lang="ru-RU" sz="2800" b="1" dirty="0">
              <a:latin typeface="Arial Black" panose="020B0A0402010202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727853513"/>
              </p:ext>
            </p:extLst>
          </p:nvPr>
        </p:nvGraphicFramePr>
        <p:xfrm>
          <a:off x="628650" y="1825625"/>
          <a:ext cx="7886701" cy="4102608"/>
        </p:xfrm>
        <a:graphic>
          <a:graphicData uri="http://schemas.openxmlformats.org/drawingml/2006/table">
            <a:tbl>
              <a:tblPr firstRow="1" bandRow="1">
                <a:tableStyleId>{5C22544A-7EE6-4342-B048-85BDC9FD1C3A}</a:tableStyleId>
              </a:tblPr>
              <a:tblGrid>
                <a:gridCol w="347088">
                  <a:extLst>
                    <a:ext uri="{9D8B030D-6E8A-4147-A177-3AD203B41FA5}">
                      <a16:colId xmlns="" xmlns:a16="http://schemas.microsoft.com/office/drawing/2014/main" val="1579058631"/>
                    </a:ext>
                  </a:extLst>
                </a:gridCol>
                <a:gridCol w="3380238">
                  <a:extLst>
                    <a:ext uri="{9D8B030D-6E8A-4147-A177-3AD203B41FA5}">
                      <a16:colId xmlns="" xmlns:a16="http://schemas.microsoft.com/office/drawing/2014/main" val="2871756554"/>
                    </a:ext>
                  </a:extLst>
                </a:gridCol>
                <a:gridCol w="4159375">
                  <a:extLst>
                    <a:ext uri="{9D8B030D-6E8A-4147-A177-3AD203B41FA5}">
                      <a16:colId xmlns="" xmlns:a16="http://schemas.microsoft.com/office/drawing/2014/main" val="3920706826"/>
                    </a:ext>
                  </a:extLst>
                </a:gridCol>
              </a:tblGrid>
              <a:tr h="370840">
                <a:tc>
                  <a:txBody>
                    <a:bodyPr/>
                    <a:lstStyle/>
                    <a:p>
                      <a:endParaRPr lang="ru-RU" sz="2000" dirty="0">
                        <a:latin typeface="Arial Black" panose="020B0A04020102020204" pitchFamily="34" charset="0"/>
                      </a:endParaRPr>
                    </a:p>
                  </a:txBody>
                  <a:tcPr marL="88449" marR="88449"/>
                </a:tc>
                <a:tc>
                  <a:txBody>
                    <a:bodyPr/>
                    <a:lstStyle/>
                    <a:p>
                      <a:pPr algn="ctr"/>
                      <a:r>
                        <a:rPr lang="ru-RU" sz="2000" dirty="0" smtClean="0">
                          <a:solidFill>
                            <a:schemeClr val="tx1"/>
                          </a:solidFill>
                          <a:latin typeface="Arial Black" panose="020B0A04020102020204" pitchFamily="34" charset="0"/>
                        </a:rPr>
                        <a:t>КЛЮЧЕВЫЕ</a:t>
                      </a:r>
                      <a:r>
                        <a:rPr lang="ru-RU" sz="2000" baseline="0" dirty="0" smtClean="0">
                          <a:solidFill>
                            <a:schemeClr val="tx1"/>
                          </a:solidFill>
                          <a:latin typeface="Arial Black" panose="020B0A04020102020204" pitchFamily="34" charset="0"/>
                        </a:rPr>
                        <a:t> КОНТРАГЕНТЫ</a:t>
                      </a:r>
                      <a:endParaRPr lang="ru-RU" sz="2000" dirty="0">
                        <a:solidFill>
                          <a:schemeClr val="tx1"/>
                        </a:solidFill>
                        <a:latin typeface="Arial Black" panose="020B0A04020102020204" pitchFamily="34" charset="0"/>
                      </a:endParaRPr>
                    </a:p>
                  </a:txBody>
                  <a:tcPr marL="88449" marR="88449"/>
                </a:tc>
                <a:tc>
                  <a:txBody>
                    <a:bodyPr/>
                    <a:lstStyle/>
                    <a:p>
                      <a:pPr algn="ctr"/>
                      <a:r>
                        <a:rPr lang="ru-RU" sz="2000" dirty="0" smtClean="0">
                          <a:solidFill>
                            <a:schemeClr val="tx1"/>
                          </a:solidFill>
                          <a:latin typeface="Arial Black" panose="020B0A04020102020204" pitchFamily="34" charset="0"/>
                        </a:rPr>
                        <a:t>ПРОДУКТЫ/ЭФФЕКТЫ</a:t>
                      </a:r>
                      <a:endParaRPr lang="ru-RU" sz="2000" dirty="0">
                        <a:solidFill>
                          <a:schemeClr val="tx1"/>
                        </a:solidFill>
                        <a:latin typeface="Arial Black" panose="020B0A04020102020204" pitchFamily="34" charset="0"/>
                      </a:endParaRPr>
                    </a:p>
                  </a:txBody>
                  <a:tcPr marL="88449" marR="88449"/>
                </a:tc>
                <a:extLst>
                  <a:ext uri="{0D108BD9-81ED-4DB2-BD59-A6C34878D82A}">
                    <a16:rowId xmlns="" xmlns:a16="http://schemas.microsoft.com/office/drawing/2014/main" val="1351707450"/>
                  </a:ext>
                </a:extLst>
              </a:tr>
              <a:tr h="370840">
                <a:tc>
                  <a:txBody>
                    <a:bodyPr/>
                    <a:lstStyle/>
                    <a:p>
                      <a:r>
                        <a:rPr lang="ru-RU" sz="2400" dirty="0" smtClean="0">
                          <a:latin typeface="Arial Black" panose="020B0A04020102020204" pitchFamily="34" charset="0"/>
                        </a:rPr>
                        <a:t>1</a:t>
                      </a:r>
                      <a:endParaRPr lang="ru-RU" sz="2400" dirty="0">
                        <a:latin typeface="Arial Black" panose="020B0A04020102020204" pitchFamily="34" charset="0"/>
                      </a:endParaRPr>
                    </a:p>
                  </a:txBody>
                  <a:tcPr marL="88449" marR="88449"/>
                </a:tc>
                <a:tc>
                  <a:txBody>
                    <a:bodyPr/>
                    <a:lstStyle/>
                    <a:p>
                      <a:pPr>
                        <a:lnSpc>
                          <a:spcPct val="115000"/>
                        </a:lnSpc>
                        <a:spcAft>
                          <a:spcPts val="0"/>
                        </a:spcAft>
                      </a:pPr>
                      <a:r>
                        <a:rPr lang="ru-RU" sz="2400" dirty="0">
                          <a:effectLst/>
                          <a:latin typeface="Arial Black" panose="020B0A04020102020204" pitchFamily="34" charset="0"/>
                          <a:ea typeface="Calibri" panose="020F0502020204030204" pitchFamily="34" charset="0"/>
                          <a:cs typeface="Times New Roman" panose="02020603050405020304" pitchFamily="18" charset="0"/>
                        </a:rPr>
                        <a:t>Бизнес, власть, граждане</a:t>
                      </a:r>
                    </a:p>
                  </a:txBody>
                  <a:tcPr marL="68580" marR="68580" marT="0" marB="0"/>
                </a:tc>
                <a:tc>
                  <a:txBody>
                    <a:bodyPr/>
                    <a:lstStyle/>
                    <a:p>
                      <a:pPr>
                        <a:lnSpc>
                          <a:spcPct val="115000"/>
                        </a:lnSpc>
                        <a:spcAft>
                          <a:spcPts val="0"/>
                        </a:spcAft>
                      </a:pPr>
                      <a:r>
                        <a:rPr lang="ru-RU" sz="2400" dirty="0">
                          <a:effectLst/>
                          <a:latin typeface="Arial Black" panose="020B0A04020102020204" pitchFamily="34" charset="0"/>
                          <a:ea typeface="Calibri" panose="020F0502020204030204" pitchFamily="34" charset="0"/>
                          <a:cs typeface="Times New Roman" panose="02020603050405020304" pitchFamily="18" charset="0"/>
                        </a:rPr>
                        <a:t>Меньше формализма/бюрократизации- больше смысла.</a:t>
                      </a:r>
                    </a:p>
                  </a:txBody>
                  <a:tcPr marL="68580" marR="68580" marT="0" marB="0"/>
                </a:tc>
                <a:extLst>
                  <a:ext uri="{0D108BD9-81ED-4DB2-BD59-A6C34878D82A}">
                    <a16:rowId xmlns="" xmlns:a16="http://schemas.microsoft.com/office/drawing/2014/main" val="2561398763"/>
                  </a:ext>
                </a:extLst>
              </a:tr>
              <a:tr h="370840">
                <a:tc>
                  <a:txBody>
                    <a:bodyPr/>
                    <a:lstStyle/>
                    <a:p>
                      <a:r>
                        <a:rPr lang="ru-RU" sz="2400" dirty="0" smtClean="0">
                          <a:latin typeface="Arial Black" panose="020B0A04020102020204" pitchFamily="34" charset="0"/>
                        </a:rPr>
                        <a:t>2</a:t>
                      </a:r>
                      <a:endParaRPr lang="ru-RU" sz="2400" dirty="0">
                        <a:latin typeface="Arial Black" panose="020B0A04020102020204" pitchFamily="34" charset="0"/>
                      </a:endParaRPr>
                    </a:p>
                  </a:txBody>
                  <a:tcPr marL="88449" marR="88449"/>
                </a:tc>
                <a:tc>
                  <a:txBody>
                    <a:bodyPr/>
                    <a:lstStyle/>
                    <a:p>
                      <a:pPr>
                        <a:lnSpc>
                          <a:spcPct val="115000"/>
                        </a:lnSpc>
                        <a:spcAft>
                          <a:spcPts val="0"/>
                        </a:spcAft>
                      </a:pPr>
                      <a:r>
                        <a:rPr lang="ru-RU" sz="2400" dirty="0">
                          <a:effectLst/>
                          <a:latin typeface="Arial Black" panose="020B0A04020102020204" pitchFamily="34" charset="0"/>
                          <a:ea typeface="Calibri" panose="020F0502020204030204" pitchFamily="34" charset="0"/>
                          <a:cs typeface="Times New Roman" panose="02020603050405020304" pitchFamily="18" charset="0"/>
                        </a:rPr>
                        <a:t>Граждане</a:t>
                      </a:r>
                    </a:p>
                  </a:txBody>
                  <a:tcPr marL="68580" marR="68580" marT="0" marB="0"/>
                </a:tc>
                <a:tc>
                  <a:txBody>
                    <a:bodyPr/>
                    <a:lstStyle/>
                    <a:p>
                      <a:pPr>
                        <a:lnSpc>
                          <a:spcPct val="115000"/>
                        </a:lnSpc>
                        <a:spcAft>
                          <a:spcPts val="0"/>
                        </a:spcAft>
                      </a:pPr>
                      <a:r>
                        <a:rPr lang="ru-RU" sz="2400" dirty="0">
                          <a:effectLst/>
                          <a:latin typeface="Arial Black" panose="020B0A04020102020204" pitchFamily="34" charset="0"/>
                          <a:ea typeface="Calibri" panose="020F0502020204030204" pitchFamily="34" charset="0"/>
                          <a:cs typeface="Times New Roman" panose="02020603050405020304" pitchFamily="18" charset="0"/>
                        </a:rPr>
                        <a:t>Более комфортная среда для проживания.</a:t>
                      </a:r>
                    </a:p>
                  </a:txBody>
                  <a:tcPr marL="68580" marR="68580" marT="0" marB="0"/>
                </a:tc>
                <a:extLst>
                  <a:ext uri="{0D108BD9-81ED-4DB2-BD59-A6C34878D82A}">
                    <a16:rowId xmlns="" xmlns:a16="http://schemas.microsoft.com/office/drawing/2014/main" val="2656393083"/>
                  </a:ext>
                </a:extLst>
              </a:tr>
              <a:tr h="370840">
                <a:tc>
                  <a:txBody>
                    <a:bodyPr/>
                    <a:lstStyle/>
                    <a:p>
                      <a:r>
                        <a:rPr lang="ru-RU" sz="2400" dirty="0" smtClean="0">
                          <a:latin typeface="Arial Black" panose="020B0A04020102020204" pitchFamily="34" charset="0"/>
                        </a:rPr>
                        <a:t>3</a:t>
                      </a:r>
                      <a:endParaRPr lang="ru-RU" sz="2400" dirty="0">
                        <a:latin typeface="Arial Black" panose="020B0A04020102020204" pitchFamily="34" charset="0"/>
                      </a:endParaRPr>
                    </a:p>
                  </a:txBody>
                  <a:tcPr marL="88449" marR="88449"/>
                </a:tc>
                <a:tc>
                  <a:txBody>
                    <a:bodyPr/>
                    <a:lstStyle/>
                    <a:p>
                      <a:pPr>
                        <a:lnSpc>
                          <a:spcPct val="115000"/>
                        </a:lnSpc>
                        <a:spcAft>
                          <a:spcPts val="0"/>
                        </a:spcAft>
                      </a:pPr>
                      <a:r>
                        <a:rPr lang="ru-RU" sz="2400" dirty="0">
                          <a:effectLst/>
                          <a:latin typeface="Arial Black" panose="020B0A04020102020204" pitchFamily="34" charset="0"/>
                          <a:ea typeface="Calibri" panose="020F0502020204030204" pitchFamily="34" charset="0"/>
                          <a:cs typeface="Times New Roman" panose="02020603050405020304" pitchFamily="18" charset="0"/>
                        </a:rPr>
                        <a:t>Губернатор</a:t>
                      </a:r>
                    </a:p>
                  </a:txBody>
                  <a:tcPr marL="68580" marR="68580" marT="0" marB="0"/>
                </a:tc>
                <a:tc>
                  <a:txBody>
                    <a:bodyPr/>
                    <a:lstStyle/>
                    <a:p>
                      <a:pPr>
                        <a:lnSpc>
                          <a:spcPct val="115000"/>
                        </a:lnSpc>
                        <a:spcAft>
                          <a:spcPts val="0"/>
                        </a:spcAft>
                      </a:pPr>
                      <a:r>
                        <a:rPr lang="ru-RU" sz="2400" dirty="0">
                          <a:effectLst/>
                          <a:latin typeface="Arial Black" panose="020B0A04020102020204" pitchFamily="34" charset="0"/>
                          <a:ea typeface="Calibri" panose="020F0502020204030204" pitchFamily="34" charset="0"/>
                          <a:cs typeface="Times New Roman" panose="02020603050405020304" pitchFamily="18" charset="0"/>
                        </a:rPr>
                        <a:t>Рейтинг.</a:t>
                      </a:r>
                    </a:p>
                  </a:txBody>
                  <a:tcPr marL="68580" marR="68580" marT="0" marB="0"/>
                </a:tc>
                <a:extLst>
                  <a:ext uri="{0D108BD9-81ED-4DB2-BD59-A6C34878D82A}">
                    <a16:rowId xmlns="" xmlns:a16="http://schemas.microsoft.com/office/drawing/2014/main" val="3748175632"/>
                  </a:ext>
                </a:extLst>
              </a:tr>
            </a:tbl>
          </a:graphicData>
        </a:graphic>
      </p:graphicFrame>
    </p:spTree>
    <p:extLst>
      <p:ext uri="{BB962C8B-B14F-4D97-AF65-F5344CB8AC3E}">
        <p14:creationId xmlns:p14="http://schemas.microsoft.com/office/powerpoint/2010/main" val="2334267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a:latin typeface="Arial Black" panose="020B0A04020102020204" pitchFamily="34" charset="0"/>
              </a:rPr>
              <a:t>Образ будущего </a:t>
            </a:r>
            <a:r>
              <a:rPr lang="ru-RU" sz="3200" b="1" dirty="0" smtClean="0">
                <a:latin typeface="Arial Black" panose="020B0A04020102020204" pitchFamily="34" charset="0"/>
              </a:rPr>
              <a:t>2030г</a:t>
            </a:r>
            <a:endParaRPr lang="ru-RU" sz="3200" b="1" dirty="0">
              <a:latin typeface="Arial Black" panose="020B0A04020102020204" pitchFamily="34" charset="0"/>
            </a:endParaRPr>
          </a:p>
        </p:txBody>
      </p:sp>
      <p:sp>
        <p:nvSpPr>
          <p:cNvPr id="3" name="Объект 2"/>
          <p:cNvSpPr>
            <a:spLocks noGrp="1"/>
          </p:cNvSpPr>
          <p:nvPr>
            <p:ph idx="1"/>
          </p:nvPr>
        </p:nvSpPr>
        <p:spPr>
          <a:xfrm>
            <a:off x="323528" y="1600200"/>
            <a:ext cx="8640960" cy="5069160"/>
          </a:xfrm>
        </p:spPr>
        <p:txBody>
          <a:bodyPr>
            <a:normAutofit lnSpcReduction="10000"/>
          </a:bodyPr>
          <a:lstStyle/>
          <a:p>
            <a:pPr marL="0" indent="0" algn="just">
              <a:buNone/>
            </a:pPr>
            <a:r>
              <a:rPr lang="ru-RU" sz="1800" dirty="0" smtClean="0">
                <a:latin typeface="Arial Black" panose="020B0A04020102020204" pitchFamily="34" charset="0"/>
              </a:rPr>
              <a:t>2030 </a:t>
            </a:r>
            <a:r>
              <a:rPr lang="ru-RU" sz="1800" dirty="0">
                <a:latin typeface="Arial Black" panose="020B0A04020102020204" pitchFamily="34" charset="0"/>
              </a:rPr>
              <a:t>год - градостроительный кодекс не подвергается постоянным изменениям, а содержит фундаментальные нормы. Все подзаконные акты и принимаемые законы, регулирующие градостроительную деятельность соответствуют фундаментальным нормам.  Градостроительный кодекс полностью изменен, переработан, минимален по объему и четко структурирован. Его использование предельно понятно любому гражданину: не подразумевает специальной профессиональной подготовки. Принятие кодекса, а также его изменений, предусмотрено специальной процедурой с применением согласовательной комиссии и прямого голосования профессионального, научного сообщества. Налажена специальная открытая информационная система подачи изменений. Проведено поэтапное расширение перечня объектов, для строительства которых не требуется получения разрешения, вплоть до отмены процедуры получения разрешения на строительство. Если внесли изменения в закон, то эти изменения действуют не менее трех лет. Одновременное принятие законов и подзаконных актов.  Достигнута синхронизация градостроительных норм с другими нормами </a:t>
            </a:r>
            <a:r>
              <a:rPr lang="ru-RU" sz="1800" dirty="0" smtClean="0">
                <a:latin typeface="Arial Black" panose="020B0A04020102020204" pitchFamily="34" charset="0"/>
              </a:rPr>
              <a:t>законодательства</a:t>
            </a:r>
            <a:endParaRPr lang="ru-RU" sz="1600" dirty="0">
              <a:latin typeface="Arial Black" panose="020B0A04020102020204" pitchFamily="34" charset="0"/>
            </a:endParaRPr>
          </a:p>
        </p:txBody>
      </p:sp>
    </p:spTree>
    <p:extLst>
      <p:ext uri="{BB962C8B-B14F-4D97-AF65-F5344CB8AC3E}">
        <p14:creationId xmlns:p14="http://schemas.microsoft.com/office/powerpoint/2010/main" val="10037099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a:latin typeface="Arial Black" panose="020B0A04020102020204" pitchFamily="34" charset="0"/>
              </a:rPr>
              <a:t>Образ будущего </a:t>
            </a:r>
            <a:r>
              <a:rPr lang="ru-RU" sz="3200" b="1" dirty="0" smtClean="0">
                <a:latin typeface="Arial Black" panose="020B0A04020102020204" pitchFamily="34" charset="0"/>
              </a:rPr>
              <a:t>2030г</a:t>
            </a:r>
            <a:endParaRPr lang="ru-RU" sz="3200" b="1" dirty="0">
              <a:latin typeface="Arial Black" panose="020B0A04020102020204" pitchFamily="34" charset="0"/>
            </a:endParaRPr>
          </a:p>
        </p:txBody>
      </p:sp>
      <p:sp>
        <p:nvSpPr>
          <p:cNvPr id="3" name="Объект 2"/>
          <p:cNvSpPr>
            <a:spLocks noGrp="1"/>
          </p:cNvSpPr>
          <p:nvPr>
            <p:ph idx="1"/>
          </p:nvPr>
        </p:nvSpPr>
        <p:spPr>
          <a:xfrm>
            <a:off x="323528" y="1600200"/>
            <a:ext cx="8640960" cy="5069160"/>
          </a:xfrm>
        </p:spPr>
        <p:txBody>
          <a:bodyPr>
            <a:normAutofit/>
          </a:bodyPr>
          <a:lstStyle/>
          <a:p>
            <a:pPr marL="0" indent="0" algn="just">
              <a:buNone/>
            </a:pPr>
            <a:r>
              <a:rPr lang="ru-RU" sz="2400" dirty="0">
                <a:latin typeface="Arial Black" panose="020B0A04020102020204" pitchFamily="34" charset="0"/>
              </a:rPr>
              <a:t>Процедуры градостроительного регулирования на местном уровне предельно простые, понятные, оптимальны по срокам. Права оптимизации данных норм переданы на уровни субъектов, муниципалитетов. Внесение изменений предусмотрено специальной процедурой, принятой с учетом мнения профессионального сообщества. Налажена местная система взаимодействия между специалистами муниципалитетов, которые занимаются архитектурой, и специалистами, которые занимаются земельными отношениями, вплоть до объединения данных специалистов в единую структуру. </a:t>
            </a:r>
          </a:p>
        </p:txBody>
      </p:sp>
    </p:spTree>
    <p:extLst>
      <p:ext uri="{BB962C8B-B14F-4D97-AF65-F5344CB8AC3E}">
        <p14:creationId xmlns:p14="http://schemas.microsoft.com/office/powerpoint/2010/main" val="10387886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a:latin typeface="Arial Black" panose="020B0A04020102020204" pitchFamily="34" charset="0"/>
              </a:rPr>
              <a:t>Образ будущего </a:t>
            </a:r>
            <a:r>
              <a:rPr lang="ru-RU" sz="3200" b="1" dirty="0" smtClean="0">
                <a:latin typeface="Arial Black" panose="020B0A04020102020204" pitchFamily="34" charset="0"/>
              </a:rPr>
              <a:t>2030г</a:t>
            </a:r>
            <a:endParaRPr lang="ru-RU" sz="3200" b="1" dirty="0">
              <a:latin typeface="Arial Black" panose="020B0A04020102020204" pitchFamily="34" charset="0"/>
            </a:endParaRPr>
          </a:p>
        </p:txBody>
      </p:sp>
      <p:sp>
        <p:nvSpPr>
          <p:cNvPr id="3" name="Объект 2"/>
          <p:cNvSpPr>
            <a:spLocks noGrp="1"/>
          </p:cNvSpPr>
          <p:nvPr>
            <p:ph idx="1"/>
          </p:nvPr>
        </p:nvSpPr>
        <p:spPr>
          <a:xfrm>
            <a:off x="323528" y="1600200"/>
            <a:ext cx="8640960" cy="5069160"/>
          </a:xfrm>
        </p:spPr>
        <p:txBody>
          <a:bodyPr>
            <a:normAutofit lnSpcReduction="10000"/>
          </a:bodyPr>
          <a:lstStyle/>
          <a:p>
            <a:pPr marL="0" indent="0" algn="just">
              <a:buNone/>
            </a:pPr>
            <a:r>
              <a:rPr lang="ru-RU" sz="2400" dirty="0">
                <a:latin typeface="Arial Black" panose="020B0A04020102020204" pitchFamily="34" charset="0"/>
              </a:rPr>
              <a:t>Создана специальная цифровая информационная платформа, позволяющая получить всю возможную информацию о любом участке территории, включая нормы информацию территориального планирования, обеспеченности инженерными сетями и иной инфраструктурой, а также позволяющая осуществить процедуру всех необходимых заявок удаленно. Реализован в пилотном варианте мастер-план территории муниципалитета или его части. </a:t>
            </a:r>
          </a:p>
          <a:p>
            <a:pPr marL="0" indent="0" algn="just">
              <a:buNone/>
            </a:pPr>
            <a:r>
              <a:rPr lang="ru-RU" sz="2400" dirty="0">
                <a:latin typeface="Arial Black" panose="020B0A04020102020204" pitchFamily="34" charset="0"/>
              </a:rPr>
              <a:t>Проводятся на регулярной основе научные исследования в сфере оценки происходящих, реальных потребностей населения в комфортной городской среде.</a:t>
            </a:r>
          </a:p>
        </p:txBody>
      </p:sp>
    </p:spTree>
    <p:extLst>
      <p:ext uri="{BB962C8B-B14F-4D97-AF65-F5344CB8AC3E}">
        <p14:creationId xmlns:p14="http://schemas.microsoft.com/office/powerpoint/2010/main" val="17683673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a:latin typeface="Arial Black" panose="020B0A04020102020204" pitchFamily="34" charset="0"/>
              </a:rPr>
              <a:t>Образ будущего </a:t>
            </a:r>
            <a:r>
              <a:rPr lang="ru-RU" sz="3200" b="1" dirty="0" smtClean="0">
                <a:latin typeface="Arial Black" panose="020B0A04020102020204" pitchFamily="34" charset="0"/>
              </a:rPr>
              <a:t>2030г</a:t>
            </a:r>
            <a:endParaRPr lang="ru-RU" sz="3200" b="1" dirty="0">
              <a:latin typeface="Arial Black" panose="020B0A04020102020204" pitchFamily="34" charset="0"/>
            </a:endParaRPr>
          </a:p>
        </p:txBody>
      </p:sp>
      <p:sp>
        <p:nvSpPr>
          <p:cNvPr id="3" name="Объект 2"/>
          <p:cNvSpPr>
            <a:spLocks noGrp="1"/>
          </p:cNvSpPr>
          <p:nvPr>
            <p:ph idx="1"/>
          </p:nvPr>
        </p:nvSpPr>
        <p:spPr>
          <a:xfrm>
            <a:off x="323528" y="1600200"/>
            <a:ext cx="8640960" cy="5069160"/>
          </a:xfrm>
        </p:spPr>
        <p:txBody>
          <a:bodyPr>
            <a:normAutofit/>
          </a:bodyPr>
          <a:lstStyle/>
          <a:p>
            <a:pPr marL="0" indent="0" algn="just">
              <a:buNone/>
            </a:pPr>
            <a:r>
              <a:rPr lang="ru-RU" sz="2400" dirty="0" smtClean="0">
                <a:latin typeface="Arial Black" panose="020B0A04020102020204" pitchFamily="34" charset="0"/>
              </a:rPr>
              <a:t>В </a:t>
            </a:r>
            <a:r>
              <a:rPr lang="ru-RU" sz="2400" dirty="0">
                <a:latin typeface="Arial Black" panose="020B0A04020102020204" pitchFamily="34" charset="0"/>
              </a:rPr>
              <a:t>округе налажена четкая система формирования, подачи и отслеживания судьбы заявок на внесении изменений в любые нормативные документы, в том числе федерального уровня в рамках проекта «Трансформация делового климата».</a:t>
            </a:r>
          </a:p>
        </p:txBody>
      </p:sp>
    </p:spTree>
    <p:extLst>
      <p:ext uri="{BB962C8B-B14F-4D97-AF65-F5344CB8AC3E}">
        <p14:creationId xmlns:p14="http://schemas.microsoft.com/office/powerpoint/2010/main" val="8424186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7"/>
            <a:ext cx="7886700" cy="615602"/>
          </a:xfrm>
        </p:spPr>
        <p:txBody>
          <a:bodyPr>
            <a:normAutofit fontScale="90000"/>
          </a:bodyPr>
          <a:lstStyle/>
          <a:p>
            <a:pPr algn="ctr"/>
            <a:r>
              <a:rPr lang="ru-RU" sz="2400" b="1" dirty="0" smtClean="0">
                <a:latin typeface="Arial Black" panose="020B0A04020102020204" pitchFamily="34" charset="0"/>
              </a:rPr>
              <a:t>Реестр инициатив и проектов</a:t>
            </a:r>
            <a:br>
              <a:rPr lang="ru-RU" sz="2400" b="1" dirty="0" smtClean="0">
                <a:latin typeface="Arial Black" panose="020B0A04020102020204" pitchFamily="34" charset="0"/>
              </a:rPr>
            </a:br>
            <a:r>
              <a:rPr lang="ru-RU" sz="2400" b="1" dirty="0" smtClean="0">
                <a:latin typeface="Arial Black" panose="020B0A04020102020204" pitchFamily="34" charset="0"/>
              </a:rPr>
              <a:t>ТОП-3</a:t>
            </a:r>
            <a:endParaRPr lang="ru-RU" sz="2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487199219"/>
              </p:ext>
            </p:extLst>
          </p:nvPr>
        </p:nvGraphicFramePr>
        <p:xfrm>
          <a:off x="251519" y="1124744"/>
          <a:ext cx="8892480" cy="5649007"/>
        </p:xfrm>
        <a:graphic>
          <a:graphicData uri="http://schemas.openxmlformats.org/drawingml/2006/table">
            <a:tbl>
              <a:tblPr firstRow="1" bandRow="1">
                <a:tableStyleId>{5C22544A-7EE6-4342-B048-85BDC9FD1C3A}</a:tableStyleId>
              </a:tblPr>
              <a:tblGrid>
                <a:gridCol w="467877">
                  <a:extLst>
                    <a:ext uri="{9D8B030D-6E8A-4147-A177-3AD203B41FA5}">
                      <a16:colId xmlns="" xmlns:a16="http://schemas.microsoft.com/office/drawing/2014/main" val="3434814636"/>
                    </a:ext>
                  </a:extLst>
                </a:gridCol>
                <a:gridCol w="1705013">
                  <a:extLst>
                    <a:ext uri="{9D8B030D-6E8A-4147-A177-3AD203B41FA5}">
                      <a16:colId xmlns="" xmlns:a16="http://schemas.microsoft.com/office/drawing/2014/main" val="3686160201"/>
                    </a:ext>
                  </a:extLst>
                </a:gridCol>
                <a:gridCol w="6719590">
                  <a:extLst>
                    <a:ext uri="{9D8B030D-6E8A-4147-A177-3AD203B41FA5}">
                      <a16:colId xmlns="" xmlns:a16="http://schemas.microsoft.com/office/drawing/2014/main" val="2452436615"/>
                    </a:ext>
                  </a:extLst>
                </a:gridCol>
              </a:tblGrid>
              <a:tr h="418332">
                <a:tc>
                  <a:txBody>
                    <a:bodyPr/>
                    <a:lstStyle/>
                    <a:p>
                      <a:endParaRPr lang="ru-RU" dirty="0"/>
                    </a:p>
                  </a:txBody>
                  <a:tcPr/>
                </a:tc>
                <a:tc>
                  <a:txBody>
                    <a:bodyPr/>
                    <a:lstStyle/>
                    <a:p>
                      <a:r>
                        <a:rPr lang="ru-RU" dirty="0" smtClean="0"/>
                        <a:t>Инициатор</a:t>
                      </a:r>
                      <a:endParaRPr lang="ru-RU" dirty="0"/>
                    </a:p>
                  </a:txBody>
                  <a:tcPr/>
                </a:tc>
                <a:tc>
                  <a:txBody>
                    <a:bodyPr/>
                    <a:lstStyle/>
                    <a:p>
                      <a:r>
                        <a:rPr lang="ru-RU" dirty="0" err="1" smtClean="0"/>
                        <a:t>Инциатива</a:t>
                      </a:r>
                      <a:endParaRPr lang="ru-RU" dirty="0"/>
                    </a:p>
                  </a:txBody>
                  <a:tcPr/>
                </a:tc>
                <a:extLst>
                  <a:ext uri="{0D108BD9-81ED-4DB2-BD59-A6C34878D82A}">
                    <a16:rowId xmlns="" xmlns:a16="http://schemas.microsoft.com/office/drawing/2014/main" val="511331615"/>
                  </a:ext>
                </a:extLst>
              </a:tr>
              <a:tr h="1581637">
                <a:tc>
                  <a:txBody>
                    <a:bodyPr/>
                    <a:lstStyle/>
                    <a:p>
                      <a:pPr marL="0" lvl="0" indent="0">
                        <a:lnSpc>
                          <a:spcPct val="115000"/>
                        </a:lnSpc>
                        <a:spcAft>
                          <a:spcPts val="0"/>
                        </a:spcAft>
                        <a:buFont typeface="+mj-lt"/>
                        <a:buNone/>
                      </a:pPr>
                      <a:r>
                        <a:rPr lang="ru-RU" sz="1400" dirty="0" smtClean="0">
                          <a:effectLst/>
                          <a:latin typeface="Arial Black" panose="020B0A04020102020204" pitchFamily="34" charset="0"/>
                          <a:ea typeface="Calibri" panose="020F0502020204030204" pitchFamily="34" charset="0"/>
                          <a:cs typeface="Times New Roman" panose="02020603050405020304" pitchFamily="18" charset="0"/>
                        </a:rPr>
                        <a:t>1</a:t>
                      </a:r>
                      <a:r>
                        <a:rPr lang="ru-RU" sz="1400" dirty="0">
                          <a:effectLst/>
                          <a:latin typeface="Arial Black" panose="020B0A0402010202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nSpc>
                          <a:spcPct val="115000"/>
                        </a:lnSpc>
                        <a:spcAft>
                          <a:spcPts val="0"/>
                        </a:spcAft>
                      </a:pPr>
                      <a:r>
                        <a:rPr lang="ru-RU" sz="1400" dirty="0">
                          <a:effectLst/>
                          <a:latin typeface="Arial Black" panose="020B0A04020102020204" pitchFamily="34" charset="0"/>
                          <a:ea typeface="Calibri" panose="020F0502020204030204" pitchFamily="34" charset="0"/>
                          <a:cs typeface="Times New Roman" panose="02020603050405020304" pitchFamily="18" charset="0"/>
                        </a:rPr>
                        <a:t>Кириллов Владимир Алексеевич</a:t>
                      </a:r>
                    </a:p>
                  </a:txBody>
                  <a:tcPr marL="68580" marR="68580" marT="0" marB="0"/>
                </a:tc>
                <a:tc>
                  <a:txBody>
                    <a:bodyPr/>
                    <a:lstStyle/>
                    <a:p>
                      <a:pPr>
                        <a:lnSpc>
                          <a:spcPct val="115000"/>
                        </a:lnSpc>
                        <a:spcAft>
                          <a:spcPts val="0"/>
                        </a:spcAft>
                      </a:pPr>
                      <a:r>
                        <a:rPr lang="ru-RU" sz="1400" dirty="0">
                          <a:effectLst/>
                          <a:latin typeface="Arial Black" panose="020B0A04020102020204" pitchFamily="34" charset="0"/>
                          <a:ea typeface="Calibri" panose="020F0502020204030204" pitchFamily="34" charset="0"/>
                          <a:cs typeface="Times New Roman" panose="02020603050405020304" pitchFamily="18" charset="0"/>
                        </a:rPr>
                        <a:t>Совместно с органами местного самоуправления подготовить задания на изготовление мастер-плана. Внедрение и совершенствование информационной системы обеспечения градостроительной деятельности регионального и муниципального уровней, и приму участие в подготовке материалов по тематике группы для представления в федеральные структуры.</a:t>
                      </a:r>
                    </a:p>
                  </a:txBody>
                  <a:tcPr marL="68580" marR="68580" marT="0" marB="0"/>
                </a:tc>
                <a:extLst>
                  <a:ext uri="{0D108BD9-81ED-4DB2-BD59-A6C34878D82A}">
                    <a16:rowId xmlns="" xmlns:a16="http://schemas.microsoft.com/office/drawing/2014/main" val="3790865172"/>
                  </a:ext>
                </a:extLst>
              </a:tr>
              <a:tr h="652425">
                <a:tc>
                  <a:txBody>
                    <a:bodyPr/>
                    <a:lstStyle/>
                    <a:p>
                      <a:pPr marL="0" lvl="0" indent="0">
                        <a:lnSpc>
                          <a:spcPct val="115000"/>
                        </a:lnSpc>
                        <a:spcAft>
                          <a:spcPts val="0"/>
                        </a:spcAft>
                        <a:buFont typeface="+mj-lt"/>
                        <a:buNone/>
                      </a:pPr>
                      <a:r>
                        <a:rPr lang="ru-RU" sz="1400" dirty="0" smtClean="0">
                          <a:effectLst/>
                          <a:latin typeface="Arial Black" panose="020B0A04020102020204" pitchFamily="34" charset="0"/>
                          <a:ea typeface="Calibri" panose="020F0502020204030204" pitchFamily="34" charset="0"/>
                          <a:cs typeface="Times New Roman" panose="02020603050405020304" pitchFamily="18" charset="0"/>
                        </a:rPr>
                        <a:t>2</a:t>
                      </a:r>
                      <a:r>
                        <a:rPr lang="ru-RU" sz="1400" dirty="0">
                          <a:effectLst/>
                          <a:latin typeface="Arial Black" panose="020B0A0402010202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nSpc>
                          <a:spcPct val="115000"/>
                        </a:lnSpc>
                        <a:spcAft>
                          <a:spcPts val="0"/>
                        </a:spcAft>
                      </a:pPr>
                      <a:r>
                        <a:rPr lang="ru-RU" sz="1400">
                          <a:effectLst/>
                          <a:latin typeface="Arial Black" panose="020B0A04020102020204" pitchFamily="34" charset="0"/>
                          <a:ea typeface="Calibri" panose="020F0502020204030204" pitchFamily="34" charset="0"/>
                          <a:cs typeface="Times New Roman" panose="02020603050405020304" pitchFamily="18" charset="0"/>
                        </a:rPr>
                        <a:t>Корниенко Юрий Иванович</a:t>
                      </a:r>
                    </a:p>
                  </a:txBody>
                  <a:tcPr marL="68580" marR="68580" marT="0" marB="0"/>
                </a:tc>
                <a:tc>
                  <a:txBody>
                    <a:bodyPr/>
                    <a:lstStyle/>
                    <a:p>
                      <a:pPr>
                        <a:lnSpc>
                          <a:spcPct val="115000"/>
                        </a:lnSpc>
                        <a:spcAft>
                          <a:spcPts val="0"/>
                        </a:spcAft>
                      </a:pPr>
                      <a:r>
                        <a:rPr lang="ru-RU" sz="1400" dirty="0">
                          <a:effectLst/>
                          <a:latin typeface="Arial Black" panose="020B0A04020102020204" pitchFamily="34" charset="0"/>
                          <a:ea typeface="Calibri" panose="020F0502020204030204" pitchFamily="34" charset="0"/>
                          <a:cs typeface="Times New Roman" panose="02020603050405020304" pitchFamily="18" charset="0"/>
                        </a:rPr>
                        <a:t>Окажу содействие органам местного самоуправления пилотного муниципального образования в подготовке задания на изготовление мастер-плана. </a:t>
                      </a:r>
                    </a:p>
                  </a:txBody>
                  <a:tcPr marL="68580" marR="68580" marT="0" marB="0"/>
                </a:tc>
                <a:extLst>
                  <a:ext uri="{0D108BD9-81ED-4DB2-BD59-A6C34878D82A}">
                    <a16:rowId xmlns="" xmlns:a16="http://schemas.microsoft.com/office/drawing/2014/main" val="3264447722"/>
                  </a:ext>
                </a:extLst>
              </a:tr>
              <a:tr h="1304851">
                <a:tc>
                  <a:txBody>
                    <a:bodyPr/>
                    <a:lstStyle/>
                    <a:p>
                      <a:r>
                        <a:rPr lang="ru-RU" sz="1400" dirty="0" smtClean="0">
                          <a:latin typeface="Arial Black" panose="020B0A04020102020204" pitchFamily="34" charset="0"/>
                        </a:rPr>
                        <a:t>3</a:t>
                      </a:r>
                      <a:endParaRPr lang="ru-RU" sz="1400" dirty="0">
                        <a:latin typeface="Arial Black" panose="020B0A04020102020204" pitchFamily="34" charset="0"/>
                      </a:endParaRPr>
                    </a:p>
                  </a:txBody>
                  <a:tcPr/>
                </a:tc>
                <a:tc>
                  <a:txBody>
                    <a:bodyPr/>
                    <a:lstStyle/>
                    <a:p>
                      <a:pPr>
                        <a:lnSpc>
                          <a:spcPct val="115000"/>
                        </a:lnSpc>
                        <a:spcAft>
                          <a:spcPts val="0"/>
                        </a:spcAft>
                      </a:pPr>
                      <a:r>
                        <a:rPr lang="ru-RU" sz="1400">
                          <a:effectLst/>
                          <a:latin typeface="Arial Black" panose="020B0A04020102020204" pitchFamily="34" charset="0"/>
                          <a:ea typeface="Calibri" panose="020F0502020204030204" pitchFamily="34" charset="0"/>
                          <a:cs typeface="Times New Roman" panose="02020603050405020304" pitchFamily="18" charset="0"/>
                        </a:rPr>
                        <a:t>Фищук Елена Николаевна</a:t>
                      </a:r>
                    </a:p>
                  </a:txBody>
                  <a:tcPr marL="68580" marR="68580" marT="0" marB="0"/>
                </a:tc>
                <a:tc>
                  <a:txBody>
                    <a:bodyPr/>
                    <a:lstStyle/>
                    <a:p>
                      <a:pPr algn="just">
                        <a:lnSpc>
                          <a:spcPct val="115000"/>
                        </a:lnSpc>
                        <a:spcAft>
                          <a:spcPts val="0"/>
                        </a:spcAft>
                      </a:pPr>
                      <a:r>
                        <a:rPr lang="ru-RU" sz="1400" dirty="0">
                          <a:effectLst/>
                          <a:latin typeface="Arial Black" panose="020B0A04020102020204" pitchFamily="34" charset="0"/>
                          <a:ea typeface="Calibri" panose="020F0502020204030204" pitchFamily="34" charset="0"/>
                          <a:cs typeface="Times New Roman" panose="02020603050405020304" pitchFamily="18" charset="0"/>
                        </a:rPr>
                        <a:t>Принять участие в проекте «Трансформация делового климата» с темой: «Отладить четкую систему формирования, подачи и отслеживания судьбы заявок на внесении изменений в любые нормативные документы, в том числе федерального уровня».</a:t>
                      </a:r>
                    </a:p>
                    <a:p>
                      <a:pPr algn="just">
                        <a:lnSpc>
                          <a:spcPct val="115000"/>
                        </a:lnSpc>
                        <a:spcAft>
                          <a:spcPts val="0"/>
                        </a:spcAft>
                      </a:pPr>
                      <a:r>
                        <a:rPr lang="ru-RU" sz="1400" dirty="0">
                          <a:effectLst/>
                          <a:latin typeface="Arial Black" panose="020B0A04020102020204" pitchFamily="34" charset="0"/>
                          <a:ea typeface="Calibri" panose="020F0502020204030204" pitchFamily="34" charset="0"/>
                          <a:cs typeface="Times New Roman" panose="02020603050405020304" pitchFamily="18" charset="0"/>
                        </a:rPr>
                        <a:t> </a:t>
                      </a:r>
                    </a:p>
                  </a:txBody>
                  <a:tcPr marL="68580" marR="68580" marT="0" marB="0"/>
                </a:tc>
              </a:tr>
              <a:tr h="1291098">
                <a:tc>
                  <a:txBody>
                    <a:bodyPr/>
                    <a:lstStyle/>
                    <a:p>
                      <a:r>
                        <a:rPr lang="ru-RU" sz="1400" dirty="0" smtClean="0">
                          <a:latin typeface="Arial Black" panose="020B0A04020102020204" pitchFamily="34" charset="0"/>
                        </a:rPr>
                        <a:t>4</a:t>
                      </a:r>
                      <a:endParaRPr lang="ru-RU" sz="1400" dirty="0">
                        <a:latin typeface="Arial Black" panose="020B0A04020102020204" pitchFamily="34" charset="0"/>
                      </a:endParaRPr>
                    </a:p>
                  </a:txBody>
                  <a:tcPr/>
                </a:tc>
                <a:tc>
                  <a:txBody>
                    <a:bodyPr/>
                    <a:lstStyle/>
                    <a:p>
                      <a:pPr>
                        <a:lnSpc>
                          <a:spcPct val="115000"/>
                        </a:lnSpc>
                        <a:spcAft>
                          <a:spcPts val="0"/>
                        </a:spcAft>
                      </a:pPr>
                      <a:r>
                        <a:rPr lang="ru-RU" sz="1400">
                          <a:effectLst/>
                          <a:latin typeface="Arial Black" panose="020B0A04020102020204" pitchFamily="34" charset="0"/>
                          <a:ea typeface="Calibri" panose="020F0502020204030204" pitchFamily="34" charset="0"/>
                          <a:cs typeface="Times New Roman" panose="02020603050405020304" pitchFamily="18" charset="0"/>
                        </a:rPr>
                        <a:t>Валгушкин Юрий Викторович</a:t>
                      </a:r>
                    </a:p>
                  </a:txBody>
                  <a:tcPr marL="68580" marR="68580" marT="0" marB="0"/>
                </a:tc>
                <a:tc>
                  <a:txBody>
                    <a:bodyPr/>
                    <a:lstStyle/>
                    <a:p>
                      <a:pPr>
                        <a:lnSpc>
                          <a:spcPct val="115000"/>
                        </a:lnSpc>
                        <a:spcAft>
                          <a:spcPts val="0"/>
                        </a:spcAft>
                      </a:pPr>
                      <a:r>
                        <a:rPr lang="ru-RU" sz="1400" dirty="0">
                          <a:effectLst/>
                          <a:latin typeface="Arial Black" panose="020B0A04020102020204" pitchFamily="34" charset="0"/>
                          <a:ea typeface="Calibri" panose="020F0502020204030204" pitchFamily="34" charset="0"/>
                          <a:cs typeface="Times New Roman" panose="02020603050405020304" pitchFamily="18" charset="0"/>
                        </a:rPr>
                        <a:t>В профильных кафедрах высших учебных заведениях округа внедрение проектных работ в сфере оценки происходящих, реальных потребностей населения в комфортной городской среде.</a:t>
                      </a:r>
                      <a:br>
                        <a:rPr lang="ru-RU" sz="1400" dirty="0">
                          <a:effectLst/>
                          <a:latin typeface="Arial Black" panose="020B0A04020102020204" pitchFamily="34" charset="0"/>
                          <a:ea typeface="Calibri" panose="020F0502020204030204" pitchFamily="34" charset="0"/>
                          <a:cs typeface="Times New Roman" panose="02020603050405020304" pitchFamily="18" charset="0"/>
                        </a:rPr>
                      </a:br>
                      <a:r>
                        <a:rPr lang="ru-RU" sz="1400" dirty="0">
                          <a:effectLst/>
                          <a:latin typeface="Arial Black" panose="020B0A04020102020204" pitchFamily="34" charset="0"/>
                          <a:ea typeface="Calibri" panose="020F0502020204030204" pitchFamily="34" charset="0"/>
                          <a:cs typeface="Times New Roman" panose="02020603050405020304" pitchFamily="18" charset="0"/>
                        </a:rPr>
                        <a:t>Использование результатов проектных работ для изменения градостроительной документации.</a:t>
                      </a:r>
                    </a:p>
                  </a:txBody>
                  <a:tcPr marL="68580" marR="68580" marT="0" marB="0"/>
                </a:tc>
              </a:tr>
            </a:tbl>
          </a:graphicData>
        </a:graphic>
      </p:graphicFrame>
    </p:spTree>
    <p:extLst>
      <p:ext uri="{BB962C8B-B14F-4D97-AF65-F5344CB8AC3E}">
        <p14:creationId xmlns:p14="http://schemas.microsoft.com/office/powerpoint/2010/main" val="42849266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3311280" cy="990600"/>
          </a:xfrm>
        </p:spPr>
        <p:txBody>
          <a:bodyPr>
            <a:normAutofit/>
          </a:bodyPr>
          <a:lstStyle/>
          <a:p>
            <a:pPr algn="ctr"/>
            <a:r>
              <a:rPr lang="ru-RU" sz="2400" b="1" dirty="0" smtClean="0">
                <a:latin typeface="Arial Black" panose="020B0A04020102020204" pitchFamily="34" charset="0"/>
              </a:rPr>
              <a:t>Дорожная Карта </a:t>
            </a:r>
            <a:endParaRPr lang="ru-RU" sz="2400" b="1" dirty="0">
              <a:latin typeface="Arial Black" panose="020B0A04020102020204" pitchFamily="34"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857222641"/>
              </p:ext>
            </p:extLst>
          </p:nvPr>
        </p:nvGraphicFramePr>
        <p:xfrm>
          <a:off x="0" y="1600200"/>
          <a:ext cx="8964488" cy="5069710"/>
        </p:xfrm>
        <a:graphic>
          <a:graphicData uri="http://schemas.openxmlformats.org/drawingml/2006/table">
            <a:tbl>
              <a:tblPr firstRow="1" bandRow="1">
                <a:tableStyleId>{5C22544A-7EE6-4342-B048-85BDC9FD1C3A}</a:tableStyleId>
              </a:tblPr>
              <a:tblGrid>
                <a:gridCol w="1727330">
                  <a:extLst>
                    <a:ext uri="{9D8B030D-6E8A-4147-A177-3AD203B41FA5}">
                      <a16:colId xmlns="" xmlns:a16="http://schemas.microsoft.com/office/drawing/2014/main" val="20000"/>
                    </a:ext>
                  </a:extLst>
                </a:gridCol>
                <a:gridCol w="1629991">
                  <a:extLst>
                    <a:ext uri="{9D8B030D-6E8A-4147-A177-3AD203B41FA5}">
                      <a16:colId xmlns="" xmlns:a16="http://schemas.microsoft.com/office/drawing/2014/main" val="20002"/>
                    </a:ext>
                  </a:extLst>
                </a:gridCol>
                <a:gridCol w="1955989">
                  <a:extLst>
                    <a:ext uri="{9D8B030D-6E8A-4147-A177-3AD203B41FA5}">
                      <a16:colId xmlns="" xmlns:a16="http://schemas.microsoft.com/office/drawing/2014/main" val="20003"/>
                    </a:ext>
                  </a:extLst>
                </a:gridCol>
                <a:gridCol w="1825589">
                  <a:extLst>
                    <a:ext uri="{9D8B030D-6E8A-4147-A177-3AD203B41FA5}">
                      <a16:colId xmlns="" xmlns:a16="http://schemas.microsoft.com/office/drawing/2014/main" val="20004"/>
                    </a:ext>
                  </a:extLst>
                </a:gridCol>
                <a:gridCol w="1825589"/>
              </a:tblGrid>
              <a:tr h="519300">
                <a:tc>
                  <a:txBody>
                    <a:bodyPr/>
                    <a:lstStyle/>
                    <a:p>
                      <a:pPr algn="ctr">
                        <a:spcAft>
                          <a:spcPts val="1000"/>
                        </a:spcAft>
                      </a:pPr>
                      <a:r>
                        <a:rPr lang="ru-RU" sz="1600" b="1" dirty="0" smtClean="0">
                          <a:latin typeface="Arial Black" panose="020B0A04020102020204" pitchFamily="34" charset="0"/>
                          <a:ea typeface="Times New Roman"/>
                          <a:cs typeface="Times New Roman"/>
                        </a:rPr>
                        <a:t>2019</a:t>
                      </a:r>
                      <a:endParaRPr lang="ru-RU" sz="1600" dirty="0">
                        <a:latin typeface="Arial Black" panose="020B0A04020102020204" pitchFamily="34" charset="0"/>
                        <a:ea typeface="Times New Roman"/>
                        <a:cs typeface="Times New Roman"/>
                      </a:endParaRPr>
                    </a:p>
                  </a:txBody>
                  <a:tcPr marL="34925" marR="34925" marT="34925" marB="34925"/>
                </a:tc>
                <a:tc>
                  <a:txBody>
                    <a:bodyPr/>
                    <a:lstStyle/>
                    <a:p>
                      <a:pPr algn="ctr">
                        <a:spcAft>
                          <a:spcPts val="1000"/>
                        </a:spcAft>
                      </a:pPr>
                      <a:r>
                        <a:rPr lang="ru-RU" sz="1600" b="1" dirty="0" smtClean="0">
                          <a:latin typeface="Arial Black" panose="020B0A04020102020204" pitchFamily="34" charset="0"/>
                          <a:ea typeface="Times New Roman"/>
                          <a:cs typeface="Times New Roman"/>
                        </a:rPr>
                        <a:t>2021</a:t>
                      </a:r>
                      <a:endParaRPr lang="ru-RU" sz="1600" dirty="0">
                        <a:latin typeface="Arial Black" panose="020B0A04020102020204" pitchFamily="34" charset="0"/>
                        <a:ea typeface="Times New Roman"/>
                        <a:cs typeface="Times New Roman"/>
                      </a:endParaRPr>
                    </a:p>
                  </a:txBody>
                  <a:tcPr marL="34925" marR="34925" marT="34925" marB="34925"/>
                </a:tc>
                <a:tc>
                  <a:txBody>
                    <a:bodyPr/>
                    <a:lstStyle/>
                    <a:p>
                      <a:pPr algn="ctr">
                        <a:spcAft>
                          <a:spcPts val="1000"/>
                        </a:spcAft>
                      </a:pPr>
                      <a:r>
                        <a:rPr lang="ru-RU" sz="1600" b="1" dirty="0" smtClean="0">
                          <a:latin typeface="Arial Black" panose="020B0A04020102020204" pitchFamily="34" charset="0"/>
                          <a:ea typeface="Times New Roman"/>
                          <a:cs typeface="Times New Roman"/>
                        </a:rPr>
                        <a:t>2024</a:t>
                      </a:r>
                      <a:endParaRPr lang="ru-RU" sz="1600" dirty="0">
                        <a:latin typeface="Arial Black" panose="020B0A04020102020204" pitchFamily="34" charset="0"/>
                        <a:ea typeface="Times New Roman"/>
                        <a:cs typeface="Times New Roman"/>
                      </a:endParaRPr>
                    </a:p>
                  </a:txBody>
                  <a:tcPr marL="34925" marR="34925" marT="34925" marB="34925"/>
                </a:tc>
                <a:tc>
                  <a:txBody>
                    <a:bodyPr/>
                    <a:lstStyle/>
                    <a:p>
                      <a:pPr algn="ctr">
                        <a:spcAft>
                          <a:spcPts val="1000"/>
                        </a:spcAft>
                      </a:pPr>
                      <a:r>
                        <a:rPr lang="ru-RU" sz="1600" b="1" dirty="0" smtClean="0">
                          <a:latin typeface="Arial Black" panose="020B0A04020102020204" pitchFamily="34" charset="0"/>
                          <a:ea typeface="Times New Roman"/>
                          <a:cs typeface="Times New Roman"/>
                        </a:rPr>
                        <a:t>2027</a:t>
                      </a:r>
                      <a:endParaRPr lang="ru-RU" sz="1600" dirty="0">
                        <a:latin typeface="Arial Black" panose="020B0A04020102020204" pitchFamily="34" charset="0"/>
                        <a:ea typeface="Times New Roman"/>
                        <a:cs typeface="Times New Roman"/>
                      </a:endParaRPr>
                    </a:p>
                  </a:txBody>
                  <a:tcPr marL="34925" marR="34925" marT="34925" marB="34925"/>
                </a:tc>
                <a:tc>
                  <a:txBody>
                    <a:bodyPr/>
                    <a:lstStyle/>
                    <a:p>
                      <a:pPr algn="ctr">
                        <a:spcAft>
                          <a:spcPts val="1000"/>
                        </a:spcAft>
                      </a:pPr>
                      <a:r>
                        <a:rPr lang="ru-RU" sz="1600" dirty="0" smtClean="0">
                          <a:latin typeface="Arial Black" panose="020B0A04020102020204" pitchFamily="34" charset="0"/>
                          <a:ea typeface="Times New Roman"/>
                          <a:cs typeface="Times New Roman"/>
                        </a:rPr>
                        <a:t>2030</a:t>
                      </a:r>
                      <a:endParaRPr lang="ru-RU" sz="1600" dirty="0">
                        <a:latin typeface="Arial Black" panose="020B0A04020102020204" pitchFamily="34" charset="0"/>
                        <a:ea typeface="Times New Roman"/>
                        <a:cs typeface="Times New Roman"/>
                      </a:endParaRPr>
                    </a:p>
                  </a:txBody>
                  <a:tcPr marL="34925" marR="34925" marT="34925" marB="34925"/>
                </a:tc>
                <a:extLst>
                  <a:ext uri="{0D108BD9-81ED-4DB2-BD59-A6C34878D82A}">
                    <a16:rowId xmlns="" xmlns:a16="http://schemas.microsoft.com/office/drawing/2014/main" val="10000"/>
                  </a:ext>
                </a:extLst>
              </a:tr>
              <a:tr h="4549860">
                <a:tc>
                  <a:txBody>
                    <a:bodyPr/>
                    <a:lstStyle/>
                    <a:p>
                      <a:pPr algn="ctr">
                        <a:spcAft>
                          <a:spcPts val="0"/>
                        </a:spcAft>
                      </a:pPr>
                      <a:r>
                        <a:rPr lang="ru-RU" sz="1400">
                          <a:effectLst/>
                          <a:latin typeface="Arial Black" panose="020B0A04020102020204" pitchFamily="34" charset="0"/>
                          <a:ea typeface="Times New Roman" panose="02020603050405020304" pitchFamily="18" charset="0"/>
                        </a:rPr>
                        <a:t>Формирование и наладка системы формирования, подачи и отслеживания судьбы заявок на внесении изменений в любые нормативные документы рамках проекта «Трансформация делового климата»</a:t>
                      </a:r>
                    </a:p>
                  </a:txBody>
                  <a:tcPr marL="34925" marR="34925" marT="34925" marB="34925"/>
                </a:tc>
                <a:tc>
                  <a:txBody>
                    <a:bodyPr/>
                    <a:lstStyle/>
                    <a:p>
                      <a:pPr algn="ctr">
                        <a:spcAft>
                          <a:spcPts val="0"/>
                        </a:spcAft>
                      </a:pPr>
                      <a:r>
                        <a:rPr lang="ru-RU" sz="1400">
                          <a:effectLst/>
                          <a:latin typeface="Arial Black" panose="020B0A04020102020204" pitchFamily="34" charset="0"/>
                          <a:ea typeface="Times New Roman" panose="02020603050405020304" pitchFamily="18" charset="0"/>
                        </a:rPr>
                        <a:t>В округе налажена четкая система формирования, подачи и отслеживания судьбы заявок на внесении изменений в любые нормативные документы, в том числе федерального уровня в рамках проекта «Трансформация делового климата».</a:t>
                      </a:r>
                    </a:p>
                  </a:txBody>
                  <a:tcPr marL="34925" marR="34925" marT="34925" marB="34925"/>
                </a:tc>
                <a:tc>
                  <a:txBody>
                    <a:bodyPr/>
                    <a:lstStyle/>
                    <a:p>
                      <a:pPr>
                        <a:spcAft>
                          <a:spcPts val="0"/>
                        </a:spcAft>
                      </a:pPr>
                      <a:r>
                        <a:rPr lang="ru-RU" sz="1400">
                          <a:effectLst/>
                          <a:latin typeface="Arial Black" panose="020B0A04020102020204" pitchFamily="34" charset="0"/>
                          <a:ea typeface="Times New Roman" panose="02020603050405020304" pitchFamily="18" charset="0"/>
                        </a:rPr>
                        <a:t>	В округе налажена четкая система формирования, подачи и отслеживания судьбы заявок на внесении изменений в любые нормативные документы, в том числе федерального уровня в рамках проекта «Трансформация делового климата».</a:t>
                      </a:r>
                    </a:p>
                  </a:txBody>
                  <a:tcPr marL="34925" marR="34925" marT="34925" marB="34925"/>
                </a:tc>
                <a:tc>
                  <a:txBody>
                    <a:bodyPr/>
                    <a:lstStyle/>
                    <a:p>
                      <a:pPr algn="ctr">
                        <a:spcAft>
                          <a:spcPts val="0"/>
                        </a:spcAft>
                      </a:pPr>
                      <a:r>
                        <a:rPr lang="ru-RU" sz="1400">
                          <a:effectLst/>
                          <a:latin typeface="Arial Black" panose="020B0A04020102020204" pitchFamily="34" charset="0"/>
                          <a:ea typeface="Times New Roman" panose="02020603050405020304" pitchFamily="18" charset="0"/>
                        </a:rPr>
                        <a:t>В округе налажена четкая система формирования, подачи и отслеживания судьбы заявок на внесении изменений в любые нормативные документы, в том числе федерального уровня в рамках проекта «Трансформация делового климата».</a:t>
                      </a:r>
                    </a:p>
                  </a:txBody>
                  <a:tcPr marL="34925" marR="34925" marT="34925" marB="34925"/>
                </a:tc>
                <a:tc>
                  <a:txBody>
                    <a:bodyPr/>
                    <a:lstStyle/>
                    <a:p>
                      <a:pPr>
                        <a:spcAft>
                          <a:spcPts val="0"/>
                        </a:spcAft>
                      </a:pPr>
                      <a:r>
                        <a:rPr lang="ru-RU" sz="1400" dirty="0">
                          <a:effectLst/>
                          <a:latin typeface="Arial Black" panose="020B0A04020102020204" pitchFamily="34" charset="0"/>
                          <a:ea typeface="Times New Roman" panose="02020603050405020304" pitchFamily="18" charset="0"/>
                        </a:rPr>
                        <a:t>В округе налажена четкая система формирования, подачи и отслеживания судьбы заявок на внесении изменений в любые нормативные документы, в том числе федерального уровня в рамках проекта «Трансформация делового климата».</a:t>
                      </a:r>
                    </a:p>
                  </a:txBody>
                  <a:tcPr marL="34925" marR="34925" marT="34925" marB="34925"/>
                </a:tc>
                <a:extLst>
                  <a:ext uri="{0D108BD9-81ED-4DB2-BD59-A6C34878D82A}">
                    <a16:rowId xmlns="" xmlns:a16="http://schemas.microsoft.com/office/drawing/2014/main" val="10001"/>
                  </a:ext>
                </a:extLst>
              </a:tr>
            </a:tbl>
          </a:graphicData>
        </a:graphic>
      </p:graphicFrame>
      <p:sp>
        <p:nvSpPr>
          <p:cNvPr id="5" name="Заголовок 1"/>
          <p:cNvSpPr txBox="1">
            <a:spLocks/>
          </p:cNvSpPr>
          <p:nvPr/>
        </p:nvSpPr>
        <p:spPr>
          <a:xfrm>
            <a:off x="4355976" y="228600"/>
            <a:ext cx="2879232" cy="990600"/>
          </a:xfrm>
          <a:prstGeom prst="rect">
            <a:avLst/>
          </a:prstGeom>
        </p:spPr>
        <p:txBody>
          <a:bodyPr vert="horz" anchor="ctr">
            <a:normAutofit fontScale="92500" lnSpcReduction="20000"/>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ru-RU" sz="2400" b="1" dirty="0">
                <a:solidFill>
                  <a:schemeClr val="accent2"/>
                </a:solidFill>
                <a:latin typeface="Arial Black" panose="020B0A04020102020204" pitchFamily="34" charset="0"/>
              </a:rPr>
              <a:t>Власть/ Законодательство (НПА)</a:t>
            </a:r>
            <a:endParaRPr lang="ru-RU" sz="2400" b="1" dirty="0">
              <a:solidFill>
                <a:schemeClr val="accent2"/>
              </a:solidFill>
              <a:latin typeface="Arial Black" panose="020B0A04020102020204" pitchFamily="34" charset="0"/>
            </a:endParaRPr>
          </a:p>
        </p:txBody>
      </p:sp>
    </p:spTree>
    <p:extLst>
      <p:ext uri="{BB962C8B-B14F-4D97-AF65-F5344CB8AC3E}">
        <p14:creationId xmlns:p14="http://schemas.microsoft.com/office/powerpoint/2010/main" val="9874087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3311280" cy="990600"/>
          </a:xfrm>
        </p:spPr>
        <p:txBody>
          <a:bodyPr>
            <a:normAutofit/>
          </a:bodyPr>
          <a:lstStyle/>
          <a:p>
            <a:pPr algn="ctr"/>
            <a:r>
              <a:rPr lang="ru-RU" sz="2400" b="1" dirty="0" smtClean="0">
                <a:latin typeface="Arial Black" panose="020B0A04020102020204" pitchFamily="34" charset="0"/>
              </a:rPr>
              <a:t>Дорожная Карта </a:t>
            </a:r>
            <a:endParaRPr lang="ru-RU" sz="2400" b="1" dirty="0">
              <a:latin typeface="Arial Black" panose="020B0A04020102020204" pitchFamily="34"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2377960250"/>
              </p:ext>
            </p:extLst>
          </p:nvPr>
        </p:nvGraphicFramePr>
        <p:xfrm>
          <a:off x="0" y="1600200"/>
          <a:ext cx="8964488" cy="5161150"/>
        </p:xfrm>
        <a:graphic>
          <a:graphicData uri="http://schemas.openxmlformats.org/drawingml/2006/table">
            <a:tbl>
              <a:tblPr firstRow="1" bandRow="1">
                <a:tableStyleId>{5C22544A-7EE6-4342-B048-85BDC9FD1C3A}</a:tableStyleId>
              </a:tblPr>
              <a:tblGrid>
                <a:gridCol w="1403648">
                  <a:extLst>
                    <a:ext uri="{9D8B030D-6E8A-4147-A177-3AD203B41FA5}">
                      <a16:colId xmlns="" xmlns:a16="http://schemas.microsoft.com/office/drawing/2014/main" val="20000"/>
                    </a:ext>
                  </a:extLst>
                </a:gridCol>
                <a:gridCol w="1152128">
                  <a:extLst>
                    <a:ext uri="{9D8B030D-6E8A-4147-A177-3AD203B41FA5}">
                      <a16:colId xmlns="" xmlns:a16="http://schemas.microsoft.com/office/drawing/2014/main" val="20002"/>
                    </a:ext>
                  </a:extLst>
                </a:gridCol>
                <a:gridCol w="2016224">
                  <a:extLst>
                    <a:ext uri="{9D8B030D-6E8A-4147-A177-3AD203B41FA5}">
                      <a16:colId xmlns="" xmlns:a16="http://schemas.microsoft.com/office/drawing/2014/main" val="20003"/>
                    </a:ext>
                  </a:extLst>
                </a:gridCol>
                <a:gridCol w="2160240">
                  <a:extLst>
                    <a:ext uri="{9D8B030D-6E8A-4147-A177-3AD203B41FA5}">
                      <a16:colId xmlns="" xmlns:a16="http://schemas.microsoft.com/office/drawing/2014/main" val="20004"/>
                    </a:ext>
                  </a:extLst>
                </a:gridCol>
                <a:gridCol w="2232248"/>
              </a:tblGrid>
              <a:tr h="519300">
                <a:tc>
                  <a:txBody>
                    <a:bodyPr/>
                    <a:lstStyle/>
                    <a:p>
                      <a:pPr algn="ctr">
                        <a:spcAft>
                          <a:spcPts val="1000"/>
                        </a:spcAft>
                      </a:pPr>
                      <a:r>
                        <a:rPr lang="ru-RU" sz="1600" b="1" dirty="0" smtClean="0">
                          <a:latin typeface="Arial Black" panose="020B0A04020102020204" pitchFamily="34" charset="0"/>
                          <a:ea typeface="Times New Roman"/>
                          <a:cs typeface="Times New Roman"/>
                        </a:rPr>
                        <a:t>2019</a:t>
                      </a:r>
                      <a:endParaRPr lang="ru-RU" sz="1600" dirty="0">
                        <a:latin typeface="Arial Black" panose="020B0A04020102020204" pitchFamily="34" charset="0"/>
                        <a:ea typeface="Times New Roman"/>
                        <a:cs typeface="Times New Roman"/>
                      </a:endParaRPr>
                    </a:p>
                  </a:txBody>
                  <a:tcPr marL="34925" marR="34925" marT="34925" marB="34925"/>
                </a:tc>
                <a:tc>
                  <a:txBody>
                    <a:bodyPr/>
                    <a:lstStyle/>
                    <a:p>
                      <a:pPr algn="ctr">
                        <a:spcAft>
                          <a:spcPts val="1000"/>
                        </a:spcAft>
                      </a:pPr>
                      <a:r>
                        <a:rPr lang="ru-RU" sz="1600" b="1" dirty="0" smtClean="0">
                          <a:latin typeface="Arial Black" panose="020B0A04020102020204" pitchFamily="34" charset="0"/>
                          <a:ea typeface="Times New Roman"/>
                          <a:cs typeface="Times New Roman"/>
                        </a:rPr>
                        <a:t>2021</a:t>
                      </a:r>
                      <a:endParaRPr lang="ru-RU" sz="1600" dirty="0">
                        <a:latin typeface="Arial Black" panose="020B0A04020102020204" pitchFamily="34" charset="0"/>
                        <a:ea typeface="Times New Roman"/>
                        <a:cs typeface="Times New Roman"/>
                      </a:endParaRPr>
                    </a:p>
                  </a:txBody>
                  <a:tcPr marL="34925" marR="34925" marT="34925" marB="34925"/>
                </a:tc>
                <a:tc>
                  <a:txBody>
                    <a:bodyPr/>
                    <a:lstStyle/>
                    <a:p>
                      <a:pPr algn="ctr">
                        <a:spcAft>
                          <a:spcPts val="1000"/>
                        </a:spcAft>
                      </a:pPr>
                      <a:r>
                        <a:rPr lang="ru-RU" sz="1600" b="1" dirty="0" smtClean="0">
                          <a:latin typeface="Arial Black" panose="020B0A04020102020204" pitchFamily="34" charset="0"/>
                          <a:ea typeface="Times New Roman"/>
                          <a:cs typeface="Times New Roman"/>
                        </a:rPr>
                        <a:t>2024</a:t>
                      </a:r>
                      <a:endParaRPr lang="ru-RU" sz="1600" dirty="0">
                        <a:latin typeface="Arial Black" panose="020B0A04020102020204" pitchFamily="34" charset="0"/>
                        <a:ea typeface="Times New Roman"/>
                        <a:cs typeface="Times New Roman"/>
                      </a:endParaRPr>
                    </a:p>
                  </a:txBody>
                  <a:tcPr marL="34925" marR="34925" marT="34925" marB="34925"/>
                </a:tc>
                <a:tc>
                  <a:txBody>
                    <a:bodyPr/>
                    <a:lstStyle/>
                    <a:p>
                      <a:pPr algn="ctr">
                        <a:spcAft>
                          <a:spcPts val="1000"/>
                        </a:spcAft>
                      </a:pPr>
                      <a:r>
                        <a:rPr lang="ru-RU" sz="1600" b="1" dirty="0" smtClean="0">
                          <a:latin typeface="Arial Black" panose="020B0A04020102020204" pitchFamily="34" charset="0"/>
                          <a:ea typeface="Times New Roman"/>
                          <a:cs typeface="Times New Roman"/>
                        </a:rPr>
                        <a:t>2027</a:t>
                      </a:r>
                      <a:endParaRPr lang="ru-RU" sz="1600" dirty="0">
                        <a:latin typeface="Arial Black" panose="020B0A04020102020204" pitchFamily="34" charset="0"/>
                        <a:ea typeface="Times New Roman"/>
                        <a:cs typeface="Times New Roman"/>
                      </a:endParaRPr>
                    </a:p>
                  </a:txBody>
                  <a:tcPr marL="34925" marR="34925" marT="34925" marB="34925"/>
                </a:tc>
                <a:tc>
                  <a:txBody>
                    <a:bodyPr/>
                    <a:lstStyle/>
                    <a:p>
                      <a:pPr algn="ctr">
                        <a:spcAft>
                          <a:spcPts val="1000"/>
                        </a:spcAft>
                      </a:pPr>
                      <a:r>
                        <a:rPr lang="ru-RU" sz="1600" dirty="0" smtClean="0">
                          <a:latin typeface="Arial Black" panose="020B0A04020102020204" pitchFamily="34" charset="0"/>
                          <a:ea typeface="Times New Roman"/>
                          <a:cs typeface="Times New Roman"/>
                        </a:rPr>
                        <a:t>2030</a:t>
                      </a:r>
                      <a:endParaRPr lang="ru-RU" sz="1600" dirty="0">
                        <a:latin typeface="Arial Black" panose="020B0A04020102020204" pitchFamily="34" charset="0"/>
                        <a:ea typeface="Times New Roman"/>
                        <a:cs typeface="Times New Roman"/>
                      </a:endParaRPr>
                    </a:p>
                  </a:txBody>
                  <a:tcPr marL="34925" marR="34925" marT="34925" marB="34925"/>
                </a:tc>
                <a:extLst>
                  <a:ext uri="{0D108BD9-81ED-4DB2-BD59-A6C34878D82A}">
                    <a16:rowId xmlns="" xmlns:a16="http://schemas.microsoft.com/office/drawing/2014/main" val="10000"/>
                  </a:ext>
                </a:extLst>
              </a:tr>
              <a:tr h="4549860">
                <a:tc>
                  <a:txBody>
                    <a:bodyPr/>
                    <a:lstStyle/>
                    <a:p>
                      <a:pPr algn="ctr">
                        <a:spcAft>
                          <a:spcPts val="0"/>
                        </a:spcAft>
                      </a:pPr>
                      <a:r>
                        <a:rPr lang="ru-RU" sz="1200" dirty="0">
                          <a:effectLst/>
                          <a:latin typeface="Arial Black" panose="020B0A04020102020204" pitchFamily="34" charset="0"/>
                          <a:ea typeface="Times New Roman" panose="02020603050405020304" pitchFamily="18" charset="0"/>
                        </a:rPr>
                        <a:t>Внедрение системы, внесение информации в системы</a:t>
                      </a:r>
                    </a:p>
                  </a:txBody>
                  <a:tcPr marL="34925" marR="34925" marT="34925" marB="34925"/>
                </a:tc>
                <a:tc>
                  <a:txBody>
                    <a:bodyPr/>
                    <a:lstStyle/>
                    <a:p>
                      <a:pPr algn="ctr">
                        <a:spcAft>
                          <a:spcPts val="0"/>
                        </a:spcAft>
                      </a:pPr>
                      <a:r>
                        <a:rPr lang="ru-RU" sz="1200" dirty="0">
                          <a:effectLst/>
                          <a:latin typeface="Arial Black" panose="020B0A04020102020204" pitchFamily="34" charset="0"/>
                          <a:ea typeface="Times New Roman" panose="02020603050405020304" pitchFamily="18" charset="0"/>
                        </a:rPr>
                        <a:t>Внесение информации в систему.</a:t>
                      </a:r>
                    </a:p>
                    <a:p>
                      <a:pPr algn="ctr">
                        <a:spcAft>
                          <a:spcPts val="0"/>
                        </a:spcAft>
                      </a:pPr>
                      <a:r>
                        <a:rPr lang="ru-RU" sz="1200" dirty="0">
                          <a:effectLst/>
                          <a:latin typeface="Arial Black" panose="020B0A04020102020204" pitchFamily="34" charset="0"/>
                          <a:ea typeface="Times New Roman" panose="02020603050405020304" pitchFamily="18" charset="0"/>
                        </a:rPr>
                        <a:t>Работа системы реализована на пилотных муниципалитетах.</a:t>
                      </a:r>
                    </a:p>
                    <a:p>
                      <a:pPr algn="ctr">
                        <a:spcAft>
                          <a:spcPts val="0"/>
                        </a:spcAft>
                      </a:pPr>
                      <a:r>
                        <a:rPr lang="ru-RU" sz="1200" dirty="0">
                          <a:effectLst/>
                          <a:latin typeface="Arial Black" panose="020B0A04020102020204" pitchFamily="34" charset="0"/>
                          <a:ea typeface="Times New Roman" panose="02020603050405020304" pitchFamily="18" charset="0"/>
                        </a:rPr>
                        <a:t> Реализован в пилотном варианте мастер-план территории муниципалитета или его части.</a:t>
                      </a:r>
                    </a:p>
                  </a:txBody>
                  <a:tcPr marL="34925" marR="34925" marT="34925" marB="34925"/>
                </a:tc>
                <a:tc>
                  <a:txBody>
                    <a:bodyPr/>
                    <a:lstStyle/>
                    <a:p>
                      <a:pPr algn="ctr">
                        <a:spcAft>
                          <a:spcPts val="0"/>
                        </a:spcAft>
                      </a:pPr>
                      <a:r>
                        <a:rPr lang="ru-RU" sz="1200" dirty="0">
                          <a:effectLst/>
                          <a:latin typeface="Arial Black" panose="020B0A04020102020204" pitchFamily="34" charset="0"/>
                          <a:ea typeface="Times New Roman" panose="02020603050405020304" pitchFamily="18" charset="0"/>
                        </a:rPr>
                        <a:t>Внесение информации в систему. Создана специальная цифровая информационная платформа, позволяющая получить всю возможную информацию о любом участке территории, включая нормы информацию территориального планирования, обеспеченности инженерными сетями и иной инфраструктурой, а также позволяющая осуществить процедуру всех необходимых заявок удаленно.</a:t>
                      </a:r>
                    </a:p>
                  </a:txBody>
                  <a:tcPr marL="34925" marR="34925" marT="34925" marB="34925"/>
                </a:tc>
                <a:tc>
                  <a:txBody>
                    <a:bodyPr/>
                    <a:lstStyle/>
                    <a:p>
                      <a:pPr algn="ctr">
                        <a:spcAft>
                          <a:spcPts val="0"/>
                        </a:spcAft>
                      </a:pPr>
                      <a:r>
                        <a:rPr lang="ru-RU" sz="1200" dirty="0">
                          <a:effectLst/>
                          <a:latin typeface="Arial Black" panose="020B0A04020102020204" pitchFamily="34" charset="0"/>
                          <a:ea typeface="Times New Roman" panose="02020603050405020304" pitchFamily="18" charset="0"/>
                        </a:rPr>
                        <a:t>Внесение информации в систему. Создана специальная цифровая информационная платформа, позволяющая получить всю возможную информацию о любом участке территории, включая нормы информацию территориального планирования, обеспеченности инженерными сетями и иной инфраструктурой, а также позволяющая осуществить процедуру всех необходимых заявок удаленно.</a:t>
                      </a:r>
                    </a:p>
                  </a:txBody>
                  <a:tcPr marL="34925" marR="34925" marT="34925" marB="34925"/>
                </a:tc>
                <a:tc>
                  <a:txBody>
                    <a:bodyPr/>
                    <a:lstStyle/>
                    <a:p>
                      <a:pPr algn="ctr">
                        <a:lnSpc>
                          <a:spcPct val="115000"/>
                        </a:lnSpc>
                        <a:spcAft>
                          <a:spcPts val="0"/>
                        </a:spcAft>
                      </a:pPr>
                      <a:r>
                        <a:rPr lang="ru-RU" sz="1100" dirty="0">
                          <a:effectLst/>
                          <a:latin typeface="Arial Black" panose="020B0A04020102020204" pitchFamily="34" charset="0"/>
                          <a:ea typeface="Calibri" panose="020F0502020204030204" pitchFamily="34" charset="0"/>
                          <a:cs typeface="Times New Roman" panose="02020603050405020304" pitchFamily="18" charset="0"/>
                        </a:rPr>
                        <a:t>Внесение информации в систему.</a:t>
                      </a:r>
                    </a:p>
                    <a:p>
                      <a:pPr algn="ctr">
                        <a:lnSpc>
                          <a:spcPct val="115000"/>
                        </a:lnSpc>
                        <a:spcAft>
                          <a:spcPts val="0"/>
                        </a:spcAft>
                      </a:pPr>
                      <a:r>
                        <a:rPr lang="ru-RU" sz="1100" dirty="0">
                          <a:effectLst/>
                          <a:latin typeface="Arial Black" panose="020B0A04020102020204" pitchFamily="34" charset="0"/>
                          <a:ea typeface="Calibri" panose="020F0502020204030204" pitchFamily="34" charset="0"/>
                          <a:cs typeface="Times New Roman" panose="02020603050405020304" pitchFamily="18" charset="0"/>
                        </a:rPr>
                        <a:t>Создана специальная цифровая информационная платформа, позволяющая получить всю возможную информацию о любом участке территории, включая нормы информацию территориального планирования, обеспеченности инженерными сетями и иной инфраструктурой, а также позволяющая осуществить процедуру всех необходимых заявок удаленно.</a:t>
                      </a:r>
                    </a:p>
                  </a:txBody>
                  <a:tcPr marL="34925" marR="34925" marT="34925" marB="34925"/>
                </a:tc>
                <a:extLst>
                  <a:ext uri="{0D108BD9-81ED-4DB2-BD59-A6C34878D82A}">
                    <a16:rowId xmlns="" xmlns:a16="http://schemas.microsoft.com/office/drawing/2014/main" val="10001"/>
                  </a:ext>
                </a:extLst>
              </a:tr>
            </a:tbl>
          </a:graphicData>
        </a:graphic>
      </p:graphicFrame>
      <p:sp>
        <p:nvSpPr>
          <p:cNvPr id="5" name="Заголовок 1"/>
          <p:cNvSpPr txBox="1">
            <a:spLocks/>
          </p:cNvSpPr>
          <p:nvPr/>
        </p:nvSpPr>
        <p:spPr>
          <a:xfrm>
            <a:off x="4355976" y="228600"/>
            <a:ext cx="2879232"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ru-RU" sz="2400" b="1" dirty="0">
                <a:solidFill>
                  <a:schemeClr val="accent2"/>
                </a:solidFill>
                <a:latin typeface="Arial Black" panose="020B0A04020102020204" pitchFamily="34" charset="0"/>
              </a:rPr>
              <a:t>Ресурсы</a:t>
            </a:r>
            <a:endParaRPr lang="ru-RU" sz="2400" b="1" dirty="0">
              <a:solidFill>
                <a:schemeClr val="accent2"/>
              </a:solidFill>
              <a:latin typeface="Arial Black" panose="020B0A04020102020204" pitchFamily="34" charset="0"/>
            </a:endParaRPr>
          </a:p>
        </p:txBody>
      </p:sp>
    </p:spTree>
    <p:extLst>
      <p:ext uri="{BB962C8B-B14F-4D97-AF65-F5344CB8AC3E}">
        <p14:creationId xmlns:p14="http://schemas.microsoft.com/office/powerpoint/2010/main" val="3874615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76672"/>
            <a:ext cx="7886700" cy="615602"/>
          </a:xfrm>
        </p:spPr>
        <p:txBody>
          <a:bodyPr>
            <a:normAutofit fontScale="90000"/>
          </a:bodyPr>
          <a:lstStyle/>
          <a:p>
            <a:r>
              <a:rPr lang="ru-RU" b="1" dirty="0">
                <a:solidFill>
                  <a:schemeClr val="accent2">
                    <a:lumMod val="50000"/>
                  </a:schemeClr>
                </a:solidFill>
              </a:rPr>
              <a:t>Нормы настоящего-Нормы </a:t>
            </a:r>
            <a:r>
              <a:rPr lang="ru-RU" b="1" dirty="0" smtClean="0">
                <a:solidFill>
                  <a:schemeClr val="accent2">
                    <a:lumMod val="50000"/>
                  </a:schemeClr>
                </a:solidFill>
              </a:rPr>
              <a:t>будущего</a:t>
            </a:r>
            <a:r>
              <a:rPr lang="ru-RU" b="1" dirty="0">
                <a:solidFill>
                  <a:schemeClr val="accent2">
                    <a:lumMod val="50000"/>
                  </a:schemeClr>
                </a:solidFill>
              </a:rPr>
              <a:t/>
            </a:r>
            <a:br>
              <a:rPr lang="ru-RU" b="1" dirty="0">
                <a:solidFill>
                  <a:schemeClr val="accent2">
                    <a:lumMod val="50000"/>
                  </a:schemeClr>
                </a:solidFill>
              </a:rPr>
            </a:br>
            <a:endParaRPr lang="ru-RU" b="1" dirty="0">
              <a:solidFill>
                <a:schemeClr val="accent2">
                  <a:lumMod val="5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781099464"/>
              </p:ext>
            </p:extLst>
          </p:nvPr>
        </p:nvGraphicFramePr>
        <p:xfrm>
          <a:off x="323528" y="836711"/>
          <a:ext cx="8568952" cy="5897361"/>
        </p:xfrm>
        <a:graphic>
          <a:graphicData uri="http://schemas.openxmlformats.org/drawingml/2006/table">
            <a:tbl>
              <a:tblPr firstRow="1" bandRow="1">
                <a:tableStyleId>{5C22544A-7EE6-4342-B048-85BDC9FD1C3A}</a:tableStyleId>
              </a:tblPr>
              <a:tblGrid>
                <a:gridCol w="607329"/>
                <a:gridCol w="3207724"/>
                <a:gridCol w="4753899"/>
              </a:tblGrid>
              <a:tr h="359075">
                <a:tc>
                  <a:txBody>
                    <a:bodyPr/>
                    <a:lstStyle/>
                    <a:p>
                      <a:pPr algn="ctr">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lgn="ctr">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Норма настоящего</a:t>
                      </a:r>
                    </a:p>
                  </a:txBody>
                  <a:tcPr marL="68580" marR="68580" marT="0" marB="0"/>
                </a:tc>
                <a:tc>
                  <a:txBody>
                    <a:bodyPr/>
                    <a:lstStyle/>
                    <a:p>
                      <a:pPr algn="ctr">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Норма будущего</a:t>
                      </a:r>
                    </a:p>
                  </a:txBody>
                  <a:tcPr marL="68580" marR="68580" marT="0" marB="0"/>
                </a:tc>
              </a:tr>
              <a:tr h="857737">
                <a:tc>
                  <a:txBody>
                    <a:bodyPr/>
                    <a:lstStyle/>
                    <a:p>
                      <a:pPr marL="342900" lvl="0" indent="-342900">
                        <a:lnSpc>
                          <a:spcPct val="115000"/>
                        </a:lnSpc>
                        <a:spcAft>
                          <a:spcPts val="0"/>
                        </a:spcAft>
                        <a:buFont typeface="+mj-lt"/>
                        <a:buAutoNum type="arabicPeriod"/>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Градостроительный кодекс стал </a:t>
                      </a: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нечитаемый</a:t>
                      </a:r>
                      <a:endParaRPr lang="ru-RU"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 Градостроительный кодекс-простой и понятный.</a:t>
                      </a:r>
                    </a:p>
                  </a:txBody>
                  <a:tcPr marL="68580" marR="68580" marT="0" marB="0"/>
                </a:tc>
              </a:tr>
              <a:tr h="1900638">
                <a:tc>
                  <a:txBody>
                    <a:bodyPr/>
                    <a:lstStyle/>
                    <a:p>
                      <a:pPr marL="0" lvl="0" indent="0">
                        <a:lnSpc>
                          <a:spcPct val="115000"/>
                        </a:lnSpc>
                        <a:spcAft>
                          <a:spcPts val="0"/>
                        </a:spcAft>
                        <a:buFont typeface="+mj-lt"/>
                        <a:buNone/>
                      </a:pP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2.</a:t>
                      </a:r>
                      <a:r>
                        <a:rPr lang="ru-RU" sz="1600" dirty="0">
                          <a:effectLst/>
                          <a:latin typeface="Arial Black" panose="020B0A0402010202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Частота внесений изменений в законодательство, сложно </a:t>
                      </a: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следить</a:t>
                      </a:r>
                    </a:p>
                    <a:p>
                      <a:pPr algn="just">
                        <a:lnSpc>
                          <a:spcPct val="115000"/>
                        </a:lnSpc>
                        <a:spcAft>
                          <a:spcPts val="0"/>
                        </a:spcAft>
                      </a:pP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 </a:t>
                      </a:r>
                      <a:endParaRPr lang="ru-RU"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Если внесены изменения в закон, то эти изменения действуют не менее трех лет. Одновременно принимаются законы и подзаконные акты.  Достигнута синхронизация градостроительных норм с другими нормами законодательства.</a:t>
                      </a:r>
                      <a:endParaRPr lang="ru-RU"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r>
              <a:tr h="1086080">
                <a:tc>
                  <a:txBody>
                    <a:bodyPr/>
                    <a:lstStyle/>
                    <a:p>
                      <a:pPr marL="0" lvl="0" indent="0">
                        <a:lnSpc>
                          <a:spcPct val="115000"/>
                        </a:lnSpc>
                        <a:spcAft>
                          <a:spcPts val="0"/>
                        </a:spcAft>
                        <a:buFont typeface="+mj-lt"/>
                        <a:buNone/>
                      </a:pP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3.</a:t>
                      </a:r>
                      <a:r>
                        <a:rPr lang="ru-RU" sz="1600" dirty="0">
                          <a:effectLst/>
                          <a:latin typeface="Arial Black" panose="020B0A0402010202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Состав содержания документов территориального </a:t>
                      </a: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планирования</a:t>
                      </a:r>
                      <a:endParaRPr lang="ru-RU"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Документы территориального планирования учитывает все реалии, гибкие сроки изменения документов.</a:t>
                      </a:r>
                    </a:p>
                  </a:txBody>
                  <a:tcPr marL="68580" marR="68580" marT="0" marB="0"/>
                </a:tc>
              </a:tr>
              <a:tr h="1629119">
                <a:tc>
                  <a:txBody>
                    <a:bodyPr/>
                    <a:lstStyle/>
                    <a:p>
                      <a:pPr marL="0" lvl="0" indent="0">
                        <a:lnSpc>
                          <a:spcPct val="115000"/>
                        </a:lnSpc>
                        <a:spcAft>
                          <a:spcPts val="0"/>
                        </a:spcAft>
                        <a:buFont typeface="+mj-lt"/>
                        <a:buNone/>
                      </a:pP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4.</a:t>
                      </a:r>
                      <a:endParaRPr lang="ru-RU"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Длительная сложная процедура внесения изменений в характеристики участка (Конфигурация, ПЗЗ</a:t>
                      </a: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a:t>
                      </a:r>
                      <a:endParaRPr lang="ru-RU"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Простая, понятная и быстрая система внесений изменений.</a:t>
                      </a:r>
                    </a:p>
                  </a:txBody>
                  <a:tcPr marL="68580" marR="68580" marT="0" marB="0"/>
                </a:tc>
              </a:tr>
            </a:tbl>
          </a:graphicData>
        </a:graphic>
      </p:graphicFrame>
    </p:spTree>
    <p:extLst>
      <p:ext uri="{BB962C8B-B14F-4D97-AF65-F5344CB8AC3E}">
        <p14:creationId xmlns:p14="http://schemas.microsoft.com/office/powerpoint/2010/main" val="28013764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3311280" cy="990600"/>
          </a:xfrm>
        </p:spPr>
        <p:txBody>
          <a:bodyPr>
            <a:normAutofit/>
          </a:bodyPr>
          <a:lstStyle/>
          <a:p>
            <a:pPr algn="ctr"/>
            <a:r>
              <a:rPr lang="ru-RU" sz="2400" b="1" dirty="0" smtClean="0">
                <a:latin typeface="Arial Black" panose="020B0A04020102020204" pitchFamily="34" charset="0"/>
              </a:rPr>
              <a:t>Дорожная Карта </a:t>
            </a:r>
            <a:endParaRPr lang="ru-RU" sz="2400" b="1" dirty="0">
              <a:latin typeface="Arial Black" panose="020B0A04020102020204" pitchFamily="34"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762827675"/>
              </p:ext>
            </p:extLst>
          </p:nvPr>
        </p:nvGraphicFramePr>
        <p:xfrm>
          <a:off x="0" y="1600200"/>
          <a:ext cx="8964488" cy="5069160"/>
        </p:xfrm>
        <a:graphic>
          <a:graphicData uri="http://schemas.openxmlformats.org/drawingml/2006/table">
            <a:tbl>
              <a:tblPr firstRow="1" bandRow="1">
                <a:tableStyleId>{5C22544A-7EE6-4342-B048-85BDC9FD1C3A}</a:tableStyleId>
              </a:tblPr>
              <a:tblGrid>
                <a:gridCol w="1403648">
                  <a:extLst>
                    <a:ext uri="{9D8B030D-6E8A-4147-A177-3AD203B41FA5}">
                      <a16:colId xmlns="" xmlns:a16="http://schemas.microsoft.com/office/drawing/2014/main" val="20000"/>
                    </a:ext>
                  </a:extLst>
                </a:gridCol>
                <a:gridCol w="1152128">
                  <a:extLst>
                    <a:ext uri="{9D8B030D-6E8A-4147-A177-3AD203B41FA5}">
                      <a16:colId xmlns="" xmlns:a16="http://schemas.microsoft.com/office/drawing/2014/main" val="20002"/>
                    </a:ext>
                  </a:extLst>
                </a:gridCol>
                <a:gridCol w="2016224">
                  <a:extLst>
                    <a:ext uri="{9D8B030D-6E8A-4147-A177-3AD203B41FA5}">
                      <a16:colId xmlns="" xmlns:a16="http://schemas.microsoft.com/office/drawing/2014/main" val="20003"/>
                    </a:ext>
                  </a:extLst>
                </a:gridCol>
                <a:gridCol w="2160240">
                  <a:extLst>
                    <a:ext uri="{9D8B030D-6E8A-4147-A177-3AD203B41FA5}">
                      <a16:colId xmlns="" xmlns:a16="http://schemas.microsoft.com/office/drawing/2014/main" val="20004"/>
                    </a:ext>
                  </a:extLst>
                </a:gridCol>
                <a:gridCol w="2232248"/>
              </a:tblGrid>
              <a:tr h="519300">
                <a:tc>
                  <a:txBody>
                    <a:bodyPr/>
                    <a:lstStyle/>
                    <a:p>
                      <a:pPr algn="ctr">
                        <a:spcAft>
                          <a:spcPts val="1000"/>
                        </a:spcAft>
                      </a:pPr>
                      <a:r>
                        <a:rPr lang="ru-RU" sz="1600" b="1" dirty="0" smtClean="0">
                          <a:latin typeface="Arial Black" panose="020B0A04020102020204" pitchFamily="34" charset="0"/>
                          <a:ea typeface="Times New Roman"/>
                          <a:cs typeface="Times New Roman"/>
                        </a:rPr>
                        <a:t>2019</a:t>
                      </a:r>
                      <a:endParaRPr lang="ru-RU" sz="1600" dirty="0">
                        <a:latin typeface="Arial Black" panose="020B0A04020102020204" pitchFamily="34" charset="0"/>
                        <a:ea typeface="Times New Roman"/>
                        <a:cs typeface="Times New Roman"/>
                      </a:endParaRPr>
                    </a:p>
                  </a:txBody>
                  <a:tcPr marL="34925" marR="34925" marT="34925" marB="34925"/>
                </a:tc>
                <a:tc>
                  <a:txBody>
                    <a:bodyPr/>
                    <a:lstStyle/>
                    <a:p>
                      <a:pPr algn="ctr">
                        <a:spcAft>
                          <a:spcPts val="1000"/>
                        </a:spcAft>
                      </a:pPr>
                      <a:r>
                        <a:rPr lang="ru-RU" sz="1600" b="1" dirty="0" smtClean="0">
                          <a:latin typeface="Arial Black" panose="020B0A04020102020204" pitchFamily="34" charset="0"/>
                          <a:ea typeface="Times New Roman"/>
                          <a:cs typeface="Times New Roman"/>
                        </a:rPr>
                        <a:t>2021</a:t>
                      </a:r>
                      <a:endParaRPr lang="ru-RU" sz="1600" dirty="0">
                        <a:latin typeface="Arial Black" panose="020B0A04020102020204" pitchFamily="34" charset="0"/>
                        <a:ea typeface="Times New Roman"/>
                        <a:cs typeface="Times New Roman"/>
                      </a:endParaRPr>
                    </a:p>
                  </a:txBody>
                  <a:tcPr marL="34925" marR="34925" marT="34925" marB="34925"/>
                </a:tc>
                <a:tc>
                  <a:txBody>
                    <a:bodyPr/>
                    <a:lstStyle/>
                    <a:p>
                      <a:pPr algn="ctr">
                        <a:spcAft>
                          <a:spcPts val="1000"/>
                        </a:spcAft>
                      </a:pPr>
                      <a:r>
                        <a:rPr lang="ru-RU" sz="1600" b="1" dirty="0" smtClean="0">
                          <a:latin typeface="Arial Black" panose="020B0A04020102020204" pitchFamily="34" charset="0"/>
                          <a:ea typeface="Times New Roman"/>
                          <a:cs typeface="Times New Roman"/>
                        </a:rPr>
                        <a:t>2024</a:t>
                      </a:r>
                      <a:endParaRPr lang="ru-RU" sz="1600" dirty="0">
                        <a:latin typeface="Arial Black" panose="020B0A04020102020204" pitchFamily="34" charset="0"/>
                        <a:ea typeface="Times New Roman"/>
                        <a:cs typeface="Times New Roman"/>
                      </a:endParaRPr>
                    </a:p>
                  </a:txBody>
                  <a:tcPr marL="34925" marR="34925" marT="34925" marB="34925"/>
                </a:tc>
                <a:tc>
                  <a:txBody>
                    <a:bodyPr/>
                    <a:lstStyle/>
                    <a:p>
                      <a:pPr algn="ctr">
                        <a:spcAft>
                          <a:spcPts val="1000"/>
                        </a:spcAft>
                      </a:pPr>
                      <a:r>
                        <a:rPr lang="ru-RU" sz="1600" b="1" dirty="0" smtClean="0">
                          <a:latin typeface="Arial Black" panose="020B0A04020102020204" pitchFamily="34" charset="0"/>
                          <a:ea typeface="Times New Roman"/>
                          <a:cs typeface="Times New Roman"/>
                        </a:rPr>
                        <a:t>2027</a:t>
                      </a:r>
                      <a:endParaRPr lang="ru-RU" sz="1600" dirty="0">
                        <a:latin typeface="Arial Black" panose="020B0A04020102020204" pitchFamily="34" charset="0"/>
                        <a:ea typeface="Times New Roman"/>
                        <a:cs typeface="Times New Roman"/>
                      </a:endParaRPr>
                    </a:p>
                  </a:txBody>
                  <a:tcPr marL="34925" marR="34925" marT="34925" marB="34925"/>
                </a:tc>
                <a:tc>
                  <a:txBody>
                    <a:bodyPr/>
                    <a:lstStyle/>
                    <a:p>
                      <a:pPr algn="ctr">
                        <a:spcAft>
                          <a:spcPts val="1000"/>
                        </a:spcAft>
                      </a:pPr>
                      <a:r>
                        <a:rPr lang="ru-RU" sz="1600" dirty="0" smtClean="0">
                          <a:latin typeface="Arial Black" panose="020B0A04020102020204" pitchFamily="34" charset="0"/>
                          <a:ea typeface="Times New Roman"/>
                          <a:cs typeface="Times New Roman"/>
                        </a:rPr>
                        <a:t>2030</a:t>
                      </a:r>
                      <a:endParaRPr lang="ru-RU" sz="1600" dirty="0">
                        <a:latin typeface="Arial Black" panose="020B0A04020102020204" pitchFamily="34" charset="0"/>
                        <a:ea typeface="Times New Roman"/>
                        <a:cs typeface="Times New Roman"/>
                      </a:endParaRPr>
                    </a:p>
                  </a:txBody>
                  <a:tcPr marL="34925" marR="34925" marT="34925" marB="34925"/>
                </a:tc>
                <a:extLst>
                  <a:ext uri="{0D108BD9-81ED-4DB2-BD59-A6C34878D82A}">
                    <a16:rowId xmlns="" xmlns:a16="http://schemas.microsoft.com/office/drawing/2014/main" val="10000"/>
                  </a:ext>
                </a:extLst>
              </a:tr>
              <a:tr h="4549860">
                <a:tc>
                  <a:txBody>
                    <a:bodyPr/>
                    <a:lstStyle/>
                    <a:p>
                      <a:pPr algn="ctr">
                        <a:spcAft>
                          <a:spcPts val="0"/>
                        </a:spcAft>
                      </a:pPr>
                      <a:r>
                        <a:rPr lang="ru-RU" sz="1400" dirty="0">
                          <a:effectLst/>
                          <a:latin typeface="Arial Black" panose="020B0A04020102020204" pitchFamily="34" charset="0"/>
                          <a:ea typeface="Times New Roman" panose="02020603050405020304" pitchFamily="18" charset="0"/>
                        </a:rPr>
                        <a:t>Разработка инициативы и проработка с ректорами высших учебных заведений.</a:t>
                      </a:r>
                    </a:p>
                  </a:txBody>
                  <a:tcPr marL="34925" marR="34925" marT="34925" marB="34925"/>
                </a:tc>
                <a:tc>
                  <a:txBody>
                    <a:bodyPr/>
                    <a:lstStyle/>
                    <a:p>
                      <a:pPr algn="ctr">
                        <a:spcAft>
                          <a:spcPts val="0"/>
                        </a:spcAft>
                      </a:pPr>
                      <a:r>
                        <a:rPr lang="ru-RU" sz="1400" dirty="0">
                          <a:effectLst/>
                          <a:latin typeface="Arial Black" panose="020B0A04020102020204" pitchFamily="34" charset="0"/>
                          <a:ea typeface="Times New Roman" panose="02020603050405020304" pitchFamily="18" charset="0"/>
                        </a:rPr>
                        <a:t>Разработка методологии внедрения проектных работ в сфере оценки происходящих, реальных потребностей населения в комфортной городской среде.</a:t>
                      </a:r>
                    </a:p>
                  </a:txBody>
                  <a:tcPr marL="34925" marR="34925" marT="34925" marB="34925"/>
                </a:tc>
                <a:tc>
                  <a:txBody>
                    <a:bodyPr/>
                    <a:lstStyle/>
                    <a:p>
                      <a:pPr algn="ctr">
                        <a:spcAft>
                          <a:spcPts val="0"/>
                        </a:spcAft>
                      </a:pPr>
                      <a:r>
                        <a:rPr lang="ru-RU" sz="1400" dirty="0">
                          <a:effectLst/>
                          <a:latin typeface="Arial Black" panose="020B0A04020102020204" pitchFamily="34" charset="0"/>
                          <a:ea typeface="Times New Roman" panose="02020603050405020304" pitchFamily="18" charset="0"/>
                        </a:rPr>
                        <a:t>В профильных кафедрах высших учебных заведениях округа внедрение проектных работ в сфере оценки происходящих, реальных потребностей населения в комфортной городской среде.</a:t>
                      </a:r>
                    </a:p>
                    <a:p>
                      <a:pPr algn="ctr">
                        <a:spcAft>
                          <a:spcPts val="0"/>
                        </a:spcAft>
                      </a:pPr>
                      <a:r>
                        <a:rPr lang="ru-RU" sz="1400" dirty="0">
                          <a:effectLst/>
                          <a:latin typeface="Arial Black" panose="020B0A04020102020204" pitchFamily="34" charset="0"/>
                          <a:ea typeface="Times New Roman" panose="02020603050405020304" pitchFamily="18" charset="0"/>
                        </a:rPr>
                        <a:t>Использование результатов проектных работ для изменения градостроительной документации.</a:t>
                      </a:r>
                    </a:p>
                  </a:txBody>
                  <a:tcPr marL="34925" marR="34925" marT="34925" marB="34925"/>
                </a:tc>
                <a:tc>
                  <a:txBody>
                    <a:bodyPr/>
                    <a:lstStyle/>
                    <a:p>
                      <a:pPr algn="ctr">
                        <a:spcAft>
                          <a:spcPts val="0"/>
                        </a:spcAft>
                      </a:pPr>
                      <a:r>
                        <a:rPr lang="ru-RU" sz="1400" dirty="0">
                          <a:effectLst/>
                          <a:latin typeface="Arial Black" panose="020B0A04020102020204" pitchFamily="34" charset="0"/>
                          <a:ea typeface="Times New Roman" panose="02020603050405020304" pitchFamily="18" charset="0"/>
                        </a:rPr>
                        <a:t>В профильных кафедрах высших учебных заведениях округа внедрение проектных работ в сфере оценки происходящих, реальных потребностей населения в комфортной городской среде.</a:t>
                      </a:r>
                    </a:p>
                    <a:p>
                      <a:pPr algn="ctr">
                        <a:spcAft>
                          <a:spcPts val="0"/>
                        </a:spcAft>
                      </a:pPr>
                      <a:r>
                        <a:rPr lang="ru-RU" sz="1400" dirty="0">
                          <a:effectLst/>
                          <a:latin typeface="Arial Black" panose="020B0A04020102020204" pitchFamily="34" charset="0"/>
                          <a:ea typeface="Times New Roman" panose="02020603050405020304" pitchFamily="18" charset="0"/>
                        </a:rPr>
                        <a:t>Использование результатов проектных работ для изменения градостроительной документации.</a:t>
                      </a:r>
                    </a:p>
                  </a:txBody>
                  <a:tcPr marL="34925" marR="34925" marT="34925" marB="34925"/>
                </a:tc>
                <a:tc>
                  <a:txBody>
                    <a:bodyPr/>
                    <a:lstStyle/>
                    <a:p>
                      <a:pPr algn="ctr">
                        <a:spcAft>
                          <a:spcPts val="0"/>
                        </a:spcAft>
                      </a:pPr>
                      <a:r>
                        <a:rPr lang="ru-RU" sz="1400" dirty="0">
                          <a:effectLst/>
                          <a:latin typeface="Arial Black" panose="020B0A04020102020204" pitchFamily="34" charset="0"/>
                          <a:ea typeface="Times New Roman" panose="02020603050405020304" pitchFamily="18" charset="0"/>
                        </a:rPr>
                        <a:t>Проводятся на регулярной основе научные исследования в сфере оценки происходящих, реальных потребностей населения в комфортной городской среде.</a:t>
                      </a:r>
                    </a:p>
                  </a:txBody>
                  <a:tcPr marL="34925" marR="34925" marT="34925" marB="34925"/>
                </a:tc>
                <a:extLst>
                  <a:ext uri="{0D108BD9-81ED-4DB2-BD59-A6C34878D82A}">
                    <a16:rowId xmlns="" xmlns:a16="http://schemas.microsoft.com/office/drawing/2014/main" val="10001"/>
                  </a:ext>
                </a:extLst>
              </a:tr>
            </a:tbl>
          </a:graphicData>
        </a:graphic>
      </p:graphicFrame>
      <p:sp>
        <p:nvSpPr>
          <p:cNvPr id="5" name="Заголовок 1"/>
          <p:cNvSpPr txBox="1">
            <a:spLocks/>
          </p:cNvSpPr>
          <p:nvPr/>
        </p:nvSpPr>
        <p:spPr>
          <a:xfrm>
            <a:off x="4355976" y="228600"/>
            <a:ext cx="2879232"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ru-RU" sz="2400" b="1" dirty="0">
                <a:solidFill>
                  <a:schemeClr val="accent2"/>
                </a:solidFill>
                <a:latin typeface="Arial Black" panose="020B0A04020102020204" pitchFamily="34" charset="0"/>
              </a:rPr>
              <a:t>Образование</a:t>
            </a:r>
            <a:endParaRPr lang="ru-RU" sz="2400" b="1" dirty="0">
              <a:solidFill>
                <a:schemeClr val="accent2"/>
              </a:solidFill>
              <a:latin typeface="Arial Black" panose="020B0A04020102020204" pitchFamily="34" charset="0"/>
            </a:endParaRPr>
          </a:p>
        </p:txBody>
      </p:sp>
    </p:spTree>
    <p:extLst>
      <p:ext uri="{BB962C8B-B14F-4D97-AF65-F5344CB8AC3E}">
        <p14:creationId xmlns:p14="http://schemas.microsoft.com/office/powerpoint/2010/main" val="4296285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latin typeface="Arial Black" panose="020B0A04020102020204" pitchFamily="34" charset="0"/>
              </a:rPr>
              <a:t>Сценарий запуска</a:t>
            </a:r>
            <a:endParaRPr lang="ru-RU" sz="3200" b="1" dirty="0">
              <a:latin typeface="Arial Black" panose="020B0A04020102020204" pitchFamily="34"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566505633"/>
              </p:ext>
            </p:extLst>
          </p:nvPr>
        </p:nvGraphicFramePr>
        <p:xfrm>
          <a:off x="-1" y="1600200"/>
          <a:ext cx="9144000" cy="4690110"/>
        </p:xfrm>
        <a:graphic>
          <a:graphicData uri="http://schemas.openxmlformats.org/drawingml/2006/table">
            <a:tbl>
              <a:tblPr firstRow="1" bandRow="1">
                <a:tableStyleId>{5C22544A-7EE6-4342-B048-85BDC9FD1C3A}</a:tableStyleId>
              </a:tblPr>
              <a:tblGrid>
                <a:gridCol w="550880">
                  <a:extLst>
                    <a:ext uri="{9D8B030D-6E8A-4147-A177-3AD203B41FA5}">
                      <a16:colId xmlns="" xmlns:a16="http://schemas.microsoft.com/office/drawing/2014/main" val="20000"/>
                    </a:ext>
                  </a:extLst>
                </a:gridCol>
                <a:gridCol w="3661081">
                  <a:extLst>
                    <a:ext uri="{9D8B030D-6E8A-4147-A177-3AD203B41FA5}">
                      <a16:colId xmlns="" xmlns:a16="http://schemas.microsoft.com/office/drawing/2014/main" val="20001"/>
                    </a:ext>
                  </a:extLst>
                </a:gridCol>
                <a:gridCol w="1368152">
                  <a:extLst>
                    <a:ext uri="{9D8B030D-6E8A-4147-A177-3AD203B41FA5}">
                      <a16:colId xmlns="" xmlns:a16="http://schemas.microsoft.com/office/drawing/2014/main" val="20002"/>
                    </a:ext>
                  </a:extLst>
                </a:gridCol>
                <a:gridCol w="1440160">
                  <a:extLst>
                    <a:ext uri="{9D8B030D-6E8A-4147-A177-3AD203B41FA5}">
                      <a16:colId xmlns="" xmlns:a16="http://schemas.microsoft.com/office/drawing/2014/main" val="20003"/>
                    </a:ext>
                  </a:extLst>
                </a:gridCol>
                <a:gridCol w="2123727">
                  <a:extLst>
                    <a:ext uri="{9D8B030D-6E8A-4147-A177-3AD203B41FA5}">
                      <a16:colId xmlns="" xmlns:a16="http://schemas.microsoft.com/office/drawing/2014/main" val="20004"/>
                    </a:ext>
                  </a:extLst>
                </a:gridCol>
              </a:tblGrid>
              <a:tr h="748680">
                <a:tc>
                  <a:txBody>
                    <a:bodyPr/>
                    <a:lstStyle/>
                    <a:p>
                      <a:pPr algn="ctr">
                        <a:lnSpc>
                          <a:spcPct val="115000"/>
                        </a:lnSpc>
                        <a:spcAft>
                          <a:spcPts val="0"/>
                        </a:spcAft>
                      </a:pPr>
                      <a:r>
                        <a:rPr lang="ru-RU" sz="1500" dirty="0">
                          <a:latin typeface="Arial Black" panose="020B0A04020102020204" pitchFamily="34" charset="0"/>
                          <a:ea typeface="Calibri"/>
                          <a:cs typeface="Times New Roman"/>
                        </a:rPr>
                        <a:t>№</a:t>
                      </a:r>
                    </a:p>
                  </a:txBody>
                  <a:tcPr marL="68580" marR="68580" marT="0" marB="0"/>
                </a:tc>
                <a:tc>
                  <a:txBody>
                    <a:bodyPr/>
                    <a:lstStyle/>
                    <a:p>
                      <a:pPr algn="ctr">
                        <a:lnSpc>
                          <a:spcPct val="115000"/>
                        </a:lnSpc>
                        <a:spcAft>
                          <a:spcPts val="0"/>
                        </a:spcAft>
                      </a:pPr>
                      <a:r>
                        <a:rPr lang="ru-RU" sz="1500" dirty="0">
                          <a:latin typeface="Arial Black" panose="020B0A04020102020204" pitchFamily="34" charset="0"/>
                          <a:ea typeface="Calibri"/>
                          <a:cs typeface="Times New Roman"/>
                        </a:rPr>
                        <a:t>Задача</a:t>
                      </a:r>
                    </a:p>
                  </a:txBody>
                  <a:tcPr marL="68580" marR="68580" marT="0" marB="0"/>
                </a:tc>
                <a:tc>
                  <a:txBody>
                    <a:bodyPr/>
                    <a:lstStyle/>
                    <a:p>
                      <a:pPr algn="ctr">
                        <a:lnSpc>
                          <a:spcPct val="115000"/>
                        </a:lnSpc>
                        <a:spcAft>
                          <a:spcPts val="0"/>
                        </a:spcAft>
                      </a:pPr>
                      <a:r>
                        <a:rPr lang="ru-RU" sz="1500" dirty="0">
                          <a:latin typeface="Arial Black" panose="020B0A04020102020204" pitchFamily="34" charset="0"/>
                          <a:ea typeface="Calibri"/>
                          <a:cs typeface="Times New Roman"/>
                        </a:rPr>
                        <a:t>Срок исполнения</a:t>
                      </a:r>
                    </a:p>
                  </a:txBody>
                  <a:tcPr marL="68580" marR="68580" marT="0" marB="0"/>
                </a:tc>
                <a:tc>
                  <a:txBody>
                    <a:bodyPr/>
                    <a:lstStyle/>
                    <a:p>
                      <a:pPr algn="ctr">
                        <a:lnSpc>
                          <a:spcPct val="115000"/>
                        </a:lnSpc>
                        <a:spcAft>
                          <a:spcPts val="0"/>
                        </a:spcAft>
                      </a:pPr>
                      <a:r>
                        <a:rPr lang="ru-RU" sz="1500" dirty="0">
                          <a:latin typeface="Arial Black" panose="020B0A04020102020204" pitchFamily="34" charset="0"/>
                          <a:ea typeface="Calibri"/>
                          <a:cs typeface="Times New Roman"/>
                        </a:rPr>
                        <a:t>Ответственный</a:t>
                      </a:r>
                    </a:p>
                  </a:txBody>
                  <a:tcPr marL="68580" marR="68580" marT="0" marB="0"/>
                </a:tc>
                <a:tc>
                  <a:txBody>
                    <a:bodyPr/>
                    <a:lstStyle/>
                    <a:p>
                      <a:pPr algn="ctr">
                        <a:lnSpc>
                          <a:spcPct val="115000"/>
                        </a:lnSpc>
                        <a:spcAft>
                          <a:spcPts val="0"/>
                        </a:spcAft>
                      </a:pPr>
                      <a:r>
                        <a:rPr lang="ru-RU" sz="1500" dirty="0">
                          <a:latin typeface="Arial Black" panose="020B0A04020102020204" pitchFamily="34" charset="0"/>
                          <a:ea typeface="Calibri"/>
                          <a:cs typeface="Times New Roman"/>
                        </a:rPr>
                        <a:t>Участники</a:t>
                      </a:r>
                    </a:p>
                  </a:txBody>
                  <a:tcPr marL="68580" marR="68580" marT="0" marB="0"/>
                </a:tc>
                <a:extLst>
                  <a:ext uri="{0D108BD9-81ED-4DB2-BD59-A6C34878D82A}">
                    <a16:rowId xmlns="" xmlns:a16="http://schemas.microsoft.com/office/drawing/2014/main" val="10000"/>
                  </a:ext>
                </a:extLst>
              </a:tr>
              <a:tr h="1413678">
                <a:tc>
                  <a:txBody>
                    <a:bodyPr/>
                    <a:lstStyle/>
                    <a:p>
                      <a:r>
                        <a:rPr lang="ru-RU" sz="1600" dirty="0" smtClean="0">
                          <a:latin typeface="Arial Black" panose="020B0A04020102020204" pitchFamily="34" charset="0"/>
                        </a:rPr>
                        <a:t>1</a:t>
                      </a:r>
                      <a:endParaRPr lang="ru-RU" sz="1600" dirty="0">
                        <a:latin typeface="Arial Black" panose="020B0A04020102020204" pitchFamily="34" charset="0"/>
                      </a:endParaRPr>
                    </a:p>
                  </a:txBody>
                  <a:tcPr/>
                </a:tc>
                <a:tc>
                  <a:txBody>
                    <a:bodyPr/>
                    <a:lstStyle/>
                    <a:p>
                      <a:pPr algn="just">
                        <a:spcAft>
                          <a:spcPts val="0"/>
                        </a:spcAft>
                      </a:pPr>
                      <a:r>
                        <a:rPr lang="ru-RU" sz="1600" kern="50" dirty="0">
                          <a:effectLst/>
                          <a:latin typeface="Arial Black" panose="020B0A04020102020204" pitchFamily="34" charset="0"/>
                          <a:ea typeface="Arial Unicode MS" panose="020B0604020202020204" pitchFamily="34" charset="-128"/>
                        </a:rPr>
                        <a:t>Собрать информацию о существующих противоречиях в существующем законодательстве (в сфере градостроительной политики) у представителей профессионального сообщества</a:t>
                      </a:r>
                    </a:p>
                  </a:txBody>
                  <a:tcPr marL="68580" marR="68580" marT="0" marB="0"/>
                </a:tc>
                <a:tc>
                  <a:txBody>
                    <a:bodyPr/>
                    <a:lstStyle/>
                    <a:p>
                      <a:pPr algn="ctr">
                        <a:spcAft>
                          <a:spcPts val="0"/>
                        </a:spcAft>
                      </a:pPr>
                      <a:r>
                        <a:rPr lang="ru-RU" sz="1600" kern="50">
                          <a:effectLst/>
                          <a:latin typeface="Arial Black" panose="020B0A04020102020204" pitchFamily="34" charset="0"/>
                          <a:ea typeface="Arial Unicode MS" panose="020B0604020202020204" pitchFamily="34" charset="-128"/>
                        </a:rPr>
                        <a:t>15.05.2019</a:t>
                      </a:r>
                    </a:p>
                  </a:txBody>
                  <a:tcPr marL="68580" marR="68580" marT="0" marB="0"/>
                </a:tc>
                <a:tc>
                  <a:txBody>
                    <a:bodyPr/>
                    <a:lstStyle/>
                    <a:p>
                      <a:pPr algn="ctr">
                        <a:spcAft>
                          <a:spcPts val="0"/>
                        </a:spcAft>
                      </a:pPr>
                      <a:r>
                        <a:rPr lang="ru-RU" sz="1600" kern="50">
                          <a:effectLst/>
                          <a:latin typeface="Arial Black" panose="020B0A04020102020204" pitchFamily="34" charset="0"/>
                          <a:ea typeface="Arial Unicode MS" panose="020B0604020202020204" pitchFamily="34" charset="-128"/>
                        </a:rPr>
                        <a:t>Фищук Е.Н.</a:t>
                      </a:r>
                    </a:p>
                  </a:txBody>
                  <a:tcPr marL="68580" marR="68580" marT="0" marB="0"/>
                </a:tc>
                <a:tc>
                  <a:txBody>
                    <a:bodyPr/>
                    <a:lstStyle/>
                    <a:p>
                      <a:pPr algn="ctr">
                        <a:spcAft>
                          <a:spcPts val="0"/>
                        </a:spcAft>
                      </a:pPr>
                      <a:r>
                        <a:rPr lang="ru-RU" sz="1600" kern="50" dirty="0">
                          <a:effectLst/>
                          <a:latin typeface="Arial Black" panose="020B0A04020102020204" pitchFamily="34" charset="0"/>
                          <a:ea typeface="Arial Unicode MS" panose="020B0604020202020204" pitchFamily="34" charset="-128"/>
                        </a:rPr>
                        <a:t>Валгушкин Ю.В.</a:t>
                      </a:r>
                    </a:p>
                    <a:p>
                      <a:pPr algn="ctr">
                        <a:spcAft>
                          <a:spcPts val="0"/>
                        </a:spcAft>
                      </a:pPr>
                      <a:r>
                        <a:rPr lang="ru-RU" sz="1600" kern="50" dirty="0">
                          <a:effectLst/>
                          <a:latin typeface="Arial Black" panose="020B0A04020102020204" pitchFamily="34" charset="0"/>
                          <a:ea typeface="Arial Unicode MS" panose="020B0604020202020204" pitchFamily="34" charset="-128"/>
                        </a:rPr>
                        <a:t>Кириллов В.А.</a:t>
                      </a:r>
                    </a:p>
                    <a:p>
                      <a:pPr algn="ctr">
                        <a:spcAft>
                          <a:spcPts val="0"/>
                        </a:spcAft>
                      </a:pPr>
                      <a:r>
                        <a:rPr lang="ru-RU" sz="1600" kern="50" dirty="0">
                          <a:effectLst/>
                          <a:latin typeface="Arial Black" panose="020B0A04020102020204" pitchFamily="34" charset="0"/>
                          <a:ea typeface="Arial Unicode MS" panose="020B0604020202020204" pitchFamily="34" charset="-128"/>
                        </a:rPr>
                        <a:t>Корниенко Ю.И.</a:t>
                      </a:r>
                    </a:p>
                    <a:p>
                      <a:pPr algn="ctr">
                        <a:spcAft>
                          <a:spcPts val="0"/>
                        </a:spcAft>
                      </a:pPr>
                      <a:r>
                        <a:rPr lang="ru-RU" sz="1600" kern="50" dirty="0">
                          <a:effectLst/>
                          <a:latin typeface="Arial Black" panose="020B0A04020102020204" pitchFamily="34" charset="0"/>
                          <a:ea typeface="Arial Unicode MS" panose="020B0604020202020204" pitchFamily="34" charset="-128"/>
                        </a:rPr>
                        <a:t>Копылов А.П.</a:t>
                      </a:r>
                    </a:p>
                  </a:txBody>
                  <a:tcPr marL="68580" marR="68580" marT="0" marB="0"/>
                </a:tc>
                <a:extLst>
                  <a:ext uri="{0D108BD9-81ED-4DB2-BD59-A6C34878D82A}">
                    <a16:rowId xmlns="" xmlns:a16="http://schemas.microsoft.com/office/drawing/2014/main" val="10001"/>
                  </a:ext>
                </a:extLst>
              </a:tr>
              <a:tr h="1289597">
                <a:tc>
                  <a:txBody>
                    <a:bodyPr/>
                    <a:lstStyle/>
                    <a:p>
                      <a:r>
                        <a:rPr lang="ru-RU" sz="1400" dirty="0" smtClean="0">
                          <a:latin typeface="Arial Black" panose="020B0A04020102020204" pitchFamily="34" charset="0"/>
                        </a:rPr>
                        <a:t>2</a:t>
                      </a:r>
                      <a:endParaRPr lang="ru-RU" sz="1400" dirty="0">
                        <a:latin typeface="Arial Black" panose="020B0A04020102020204" pitchFamily="34" charset="0"/>
                      </a:endParaRPr>
                    </a:p>
                  </a:txBody>
                  <a:tcPr/>
                </a:tc>
                <a:tc>
                  <a:txBody>
                    <a:bodyPr/>
                    <a:lstStyle/>
                    <a:p>
                      <a:pPr algn="just">
                        <a:spcAft>
                          <a:spcPts val="0"/>
                        </a:spcAft>
                      </a:pPr>
                      <a:r>
                        <a:rPr lang="ru-RU" sz="1600" kern="50" dirty="0">
                          <a:effectLst/>
                          <a:latin typeface="Arial Black" panose="020B0A04020102020204" pitchFamily="34" charset="0"/>
                          <a:ea typeface="Arial Unicode MS" panose="020B0604020202020204" pitchFamily="34" charset="-128"/>
                        </a:rPr>
                        <a:t>Внедрение и совершенствование информационной системы обеспечения градостроительной деятельности регионального и муниципального уровней</a:t>
                      </a:r>
                    </a:p>
                  </a:txBody>
                  <a:tcPr marL="68580" marR="68580" marT="0" marB="0"/>
                </a:tc>
                <a:tc>
                  <a:txBody>
                    <a:bodyPr/>
                    <a:lstStyle/>
                    <a:p>
                      <a:pPr algn="ctr">
                        <a:spcAft>
                          <a:spcPts val="0"/>
                        </a:spcAft>
                      </a:pPr>
                      <a:r>
                        <a:rPr lang="ru-RU" sz="1600" kern="50" dirty="0">
                          <a:effectLst/>
                          <a:latin typeface="Arial Black" panose="020B0A04020102020204" pitchFamily="34" charset="0"/>
                          <a:ea typeface="Arial Unicode MS" panose="020B0604020202020204" pitchFamily="34" charset="-128"/>
                        </a:rPr>
                        <a:t>31.12.2020</a:t>
                      </a:r>
                    </a:p>
                  </a:txBody>
                  <a:tcPr marL="68580" marR="68580" marT="0" marB="0"/>
                </a:tc>
                <a:tc>
                  <a:txBody>
                    <a:bodyPr/>
                    <a:lstStyle/>
                    <a:p>
                      <a:pPr algn="ctr">
                        <a:spcAft>
                          <a:spcPts val="0"/>
                        </a:spcAft>
                      </a:pPr>
                      <a:r>
                        <a:rPr lang="ru-RU" sz="1600" kern="50" dirty="0">
                          <a:effectLst/>
                          <a:latin typeface="Arial Black" panose="020B0A04020102020204" pitchFamily="34" charset="0"/>
                          <a:ea typeface="Arial Unicode MS" panose="020B0604020202020204" pitchFamily="34" charset="-128"/>
                        </a:rPr>
                        <a:t>Кириллов В.А.</a:t>
                      </a:r>
                    </a:p>
                  </a:txBody>
                  <a:tcPr marL="68580" marR="68580" marT="0" marB="0"/>
                </a:tc>
                <a:tc>
                  <a:txBody>
                    <a:bodyPr/>
                    <a:lstStyle/>
                    <a:p>
                      <a:pPr algn="ctr">
                        <a:spcAft>
                          <a:spcPts val="0"/>
                        </a:spcAft>
                      </a:pPr>
                      <a:r>
                        <a:rPr lang="ru-RU" sz="1600" kern="50" dirty="0">
                          <a:effectLst/>
                          <a:latin typeface="Arial Black" panose="020B0A04020102020204" pitchFamily="34" charset="0"/>
                          <a:ea typeface="Arial Unicode MS" panose="020B0604020202020204" pitchFamily="34" charset="-128"/>
                        </a:rPr>
                        <a:t>Валгушкин Ю.В.</a:t>
                      </a:r>
                    </a:p>
                    <a:p>
                      <a:pPr algn="ctr">
                        <a:spcAft>
                          <a:spcPts val="0"/>
                        </a:spcAft>
                      </a:pPr>
                      <a:r>
                        <a:rPr lang="ru-RU" sz="1600" kern="50" dirty="0">
                          <a:effectLst/>
                          <a:latin typeface="Arial Black" panose="020B0A04020102020204" pitchFamily="34" charset="0"/>
                          <a:ea typeface="Arial Unicode MS" panose="020B0604020202020204" pitchFamily="34" charset="-128"/>
                        </a:rPr>
                        <a:t>Фищук Е.Н.</a:t>
                      </a:r>
                    </a:p>
                    <a:p>
                      <a:pPr algn="ctr">
                        <a:spcAft>
                          <a:spcPts val="0"/>
                        </a:spcAft>
                      </a:pPr>
                      <a:r>
                        <a:rPr lang="ru-RU" sz="1600" kern="50" dirty="0">
                          <a:effectLst/>
                          <a:latin typeface="Arial Black" panose="020B0A04020102020204" pitchFamily="34" charset="0"/>
                          <a:ea typeface="Arial Unicode MS" panose="020B0604020202020204" pitchFamily="34" charset="-128"/>
                        </a:rPr>
                        <a:t>Корниенко Ю.И.</a:t>
                      </a:r>
                    </a:p>
                  </a:txBody>
                  <a:tcPr marL="68580" marR="68580" marT="0" marB="0"/>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8563386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latin typeface="Arial Black" panose="020B0A04020102020204" pitchFamily="34" charset="0"/>
              </a:rPr>
              <a:t>Сценарий запуска</a:t>
            </a:r>
            <a:endParaRPr lang="ru-RU" sz="3200" b="1" dirty="0">
              <a:latin typeface="Arial Black" panose="020B0A04020102020204" pitchFamily="34"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3521984288"/>
              </p:ext>
            </p:extLst>
          </p:nvPr>
        </p:nvGraphicFramePr>
        <p:xfrm>
          <a:off x="-1" y="1600200"/>
          <a:ext cx="9144000" cy="3625398"/>
        </p:xfrm>
        <a:graphic>
          <a:graphicData uri="http://schemas.openxmlformats.org/drawingml/2006/table">
            <a:tbl>
              <a:tblPr firstRow="1" bandRow="1">
                <a:tableStyleId>{5C22544A-7EE6-4342-B048-85BDC9FD1C3A}</a:tableStyleId>
              </a:tblPr>
              <a:tblGrid>
                <a:gridCol w="550880">
                  <a:extLst>
                    <a:ext uri="{9D8B030D-6E8A-4147-A177-3AD203B41FA5}">
                      <a16:colId xmlns="" xmlns:a16="http://schemas.microsoft.com/office/drawing/2014/main" val="20000"/>
                    </a:ext>
                  </a:extLst>
                </a:gridCol>
                <a:gridCol w="3517065">
                  <a:extLst>
                    <a:ext uri="{9D8B030D-6E8A-4147-A177-3AD203B41FA5}">
                      <a16:colId xmlns="" xmlns:a16="http://schemas.microsoft.com/office/drawing/2014/main" val="20001"/>
                    </a:ext>
                  </a:extLst>
                </a:gridCol>
                <a:gridCol w="1728192">
                  <a:extLst>
                    <a:ext uri="{9D8B030D-6E8A-4147-A177-3AD203B41FA5}">
                      <a16:colId xmlns="" xmlns:a16="http://schemas.microsoft.com/office/drawing/2014/main" val="20002"/>
                    </a:ext>
                  </a:extLst>
                </a:gridCol>
                <a:gridCol w="1800200">
                  <a:extLst>
                    <a:ext uri="{9D8B030D-6E8A-4147-A177-3AD203B41FA5}">
                      <a16:colId xmlns="" xmlns:a16="http://schemas.microsoft.com/office/drawing/2014/main" val="20003"/>
                    </a:ext>
                  </a:extLst>
                </a:gridCol>
                <a:gridCol w="1547663">
                  <a:extLst>
                    <a:ext uri="{9D8B030D-6E8A-4147-A177-3AD203B41FA5}">
                      <a16:colId xmlns="" xmlns:a16="http://schemas.microsoft.com/office/drawing/2014/main" val="20004"/>
                    </a:ext>
                  </a:extLst>
                </a:gridCol>
              </a:tblGrid>
              <a:tr h="748680">
                <a:tc>
                  <a:txBody>
                    <a:bodyPr/>
                    <a:lstStyle/>
                    <a:p>
                      <a:pPr algn="ctr">
                        <a:lnSpc>
                          <a:spcPct val="115000"/>
                        </a:lnSpc>
                        <a:spcAft>
                          <a:spcPts val="0"/>
                        </a:spcAft>
                      </a:pPr>
                      <a:r>
                        <a:rPr lang="ru-RU" sz="1500" dirty="0">
                          <a:latin typeface="Arial Black" panose="020B0A04020102020204" pitchFamily="34" charset="0"/>
                          <a:ea typeface="Calibri"/>
                          <a:cs typeface="Times New Roman"/>
                        </a:rPr>
                        <a:t>№</a:t>
                      </a:r>
                    </a:p>
                  </a:txBody>
                  <a:tcPr marL="68580" marR="68580" marT="0" marB="0"/>
                </a:tc>
                <a:tc>
                  <a:txBody>
                    <a:bodyPr/>
                    <a:lstStyle/>
                    <a:p>
                      <a:pPr algn="ctr">
                        <a:lnSpc>
                          <a:spcPct val="115000"/>
                        </a:lnSpc>
                        <a:spcAft>
                          <a:spcPts val="0"/>
                        </a:spcAft>
                      </a:pPr>
                      <a:r>
                        <a:rPr lang="ru-RU" sz="1500" dirty="0">
                          <a:latin typeface="Arial Black" panose="020B0A04020102020204" pitchFamily="34" charset="0"/>
                          <a:ea typeface="Calibri"/>
                          <a:cs typeface="Times New Roman"/>
                        </a:rPr>
                        <a:t>Задача</a:t>
                      </a:r>
                    </a:p>
                  </a:txBody>
                  <a:tcPr marL="68580" marR="68580" marT="0" marB="0"/>
                </a:tc>
                <a:tc>
                  <a:txBody>
                    <a:bodyPr/>
                    <a:lstStyle/>
                    <a:p>
                      <a:pPr algn="ctr">
                        <a:lnSpc>
                          <a:spcPct val="115000"/>
                        </a:lnSpc>
                        <a:spcAft>
                          <a:spcPts val="0"/>
                        </a:spcAft>
                      </a:pPr>
                      <a:r>
                        <a:rPr lang="ru-RU" sz="1500" dirty="0">
                          <a:latin typeface="Arial Black" panose="020B0A04020102020204" pitchFamily="34" charset="0"/>
                          <a:ea typeface="Calibri"/>
                          <a:cs typeface="Times New Roman"/>
                        </a:rPr>
                        <a:t>Срок исполнения</a:t>
                      </a:r>
                    </a:p>
                  </a:txBody>
                  <a:tcPr marL="68580" marR="68580" marT="0" marB="0"/>
                </a:tc>
                <a:tc>
                  <a:txBody>
                    <a:bodyPr/>
                    <a:lstStyle/>
                    <a:p>
                      <a:pPr algn="ctr">
                        <a:lnSpc>
                          <a:spcPct val="115000"/>
                        </a:lnSpc>
                        <a:spcAft>
                          <a:spcPts val="0"/>
                        </a:spcAft>
                      </a:pPr>
                      <a:r>
                        <a:rPr lang="ru-RU" sz="1500" dirty="0">
                          <a:latin typeface="Arial Black" panose="020B0A04020102020204" pitchFamily="34" charset="0"/>
                          <a:ea typeface="Calibri"/>
                          <a:cs typeface="Times New Roman"/>
                        </a:rPr>
                        <a:t>Ответственный</a:t>
                      </a:r>
                    </a:p>
                  </a:txBody>
                  <a:tcPr marL="68580" marR="68580" marT="0" marB="0"/>
                </a:tc>
                <a:tc>
                  <a:txBody>
                    <a:bodyPr/>
                    <a:lstStyle/>
                    <a:p>
                      <a:pPr algn="ctr">
                        <a:lnSpc>
                          <a:spcPct val="115000"/>
                        </a:lnSpc>
                        <a:spcAft>
                          <a:spcPts val="0"/>
                        </a:spcAft>
                      </a:pPr>
                      <a:r>
                        <a:rPr lang="ru-RU" sz="1500" dirty="0">
                          <a:latin typeface="Arial Black" panose="020B0A04020102020204" pitchFamily="34" charset="0"/>
                          <a:ea typeface="Calibri"/>
                          <a:cs typeface="Times New Roman"/>
                        </a:rPr>
                        <a:t>Участники</a:t>
                      </a:r>
                    </a:p>
                  </a:txBody>
                  <a:tcPr marL="68580" marR="68580" marT="0" marB="0"/>
                </a:tc>
                <a:extLst>
                  <a:ext uri="{0D108BD9-81ED-4DB2-BD59-A6C34878D82A}">
                    <a16:rowId xmlns="" xmlns:a16="http://schemas.microsoft.com/office/drawing/2014/main" val="10000"/>
                  </a:ext>
                </a:extLst>
              </a:tr>
              <a:tr h="1413678">
                <a:tc>
                  <a:txBody>
                    <a:bodyPr/>
                    <a:lstStyle/>
                    <a:p>
                      <a:r>
                        <a:rPr lang="ru-RU" sz="1500" dirty="0" smtClean="0">
                          <a:latin typeface="Arial Black" panose="020B0A04020102020204" pitchFamily="34" charset="0"/>
                        </a:rPr>
                        <a:t>3</a:t>
                      </a:r>
                      <a:endParaRPr lang="ru-RU" sz="1500" dirty="0">
                        <a:latin typeface="Arial Black" panose="020B0A04020102020204" pitchFamily="34" charset="0"/>
                      </a:endParaRPr>
                    </a:p>
                  </a:txBody>
                  <a:tcPr/>
                </a:tc>
                <a:tc>
                  <a:txBody>
                    <a:bodyPr/>
                    <a:lstStyle/>
                    <a:p>
                      <a:pPr algn="ctr">
                        <a:spcAft>
                          <a:spcPts val="0"/>
                        </a:spcAft>
                      </a:pPr>
                      <a:r>
                        <a:rPr lang="ru-RU" sz="1600" kern="50">
                          <a:effectLst/>
                          <a:latin typeface="Arial Black" panose="020B0A04020102020204" pitchFamily="34" charset="0"/>
                          <a:ea typeface="Arial Unicode MS" panose="020B0604020202020204" pitchFamily="34" charset="-128"/>
                        </a:rPr>
                        <a:t>Разработка инициативы и проработка с ректорами высших учебных заведений.</a:t>
                      </a:r>
                    </a:p>
                  </a:txBody>
                  <a:tcPr marL="68580" marR="68580" marT="0" marB="0"/>
                </a:tc>
                <a:tc>
                  <a:txBody>
                    <a:bodyPr/>
                    <a:lstStyle/>
                    <a:p>
                      <a:pPr algn="ctr">
                        <a:spcAft>
                          <a:spcPts val="0"/>
                        </a:spcAft>
                      </a:pPr>
                      <a:r>
                        <a:rPr lang="ru-RU" sz="1600" kern="50">
                          <a:effectLst/>
                          <a:latin typeface="Arial Black" panose="020B0A04020102020204" pitchFamily="34" charset="0"/>
                          <a:ea typeface="Arial Unicode MS" panose="020B0604020202020204" pitchFamily="34" charset="-128"/>
                        </a:rPr>
                        <a:t>31.12.2020</a:t>
                      </a:r>
                    </a:p>
                  </a:txBody>
                  <a:tcPr marL="68580" marR="68580" marT="0" marB="0"/>
                </a:tc>
                <a:tc>
                  <a:txBody>
                    <a:bodyPr/>
                    <a:lstStyle/>
                    <a:p>
                      <a:pPr algn="ctr">
                        <a:spcAft>
                          <a:spcPts val="0"/>
                        </a:spcAft>
                      </a:pPr>
                      <a:r>
                        <a:rPr lang="ru-RU" sz="1600" kern="50">
                          <a:effectLst/>
                          <a:latin typeface="Arial Black" panose="020B0A04020102020204" pitchFamily="34" charset="0"/>
                          <a:ea typeface="Arial Unicode MS" panose="020B0604020202020204" pitchFamily="34" charset="-128"/>
                        </a:rPr>
                        <a:t>Валгушкин Ю.В.</a:t>
                      </a:r>
                    </a:p>
                  </a:txBody>
                  <a:tcPr marL="68580" marR="68580" marT="0" marB="0"/>
                </a:tc>
                <a:tc>
                  <a:txBody>
                    <a:bodyPr/>
                    <a:lstStyle/>
                    <a:p>
                      <a:pPr algn="ctr">
                        <a:spcAft>
                          <a:spcPts val="0"/>
                        </a:spcAft>
                      </a:pPr>
                      <a:r>
                        <a:rPr lang="ru-RU" sz="1600" kern="50">
                          <a:effectLst/>
                          <a:latin typeface="Arial Black" panose="020B0A04020102020204" pitchFamily="34" charset="0"/>
                          <a:ea typeface="Arial Unicode MS" panose="020B0604020202020204" pitchFamily="34" charset="-128"/>
                        </a:rPr>
                        <a:t>Мовсисян В.В.</a:t>
                      </a:r>
                    </a:p>
                  </a:txBody>
                  <a:tcPr marL="68580" marR="68580" marT="0" marB="0"/>
                </a:tc>
                <a:extLst>
                  <a:ext uri="{0D108BD9-81ED-4DB2-BD59-A6C34878D82A}">
                    <a16:rowId xmlns="" xmlns:a16="http://schemas.microsoft.com/office/drawing/2014/main" val="10001"/>
                  </a:ext>
                </a:extLst>
              </a:tr>
              <a:tr h="1289597">
                <a:tc>
                  <a:txBody>
                    <a:bodyPr/>
                    <a:lstStyle/>
                    <a:p>
                      <a:r>
                        <a:rPr lang="ru-RU" sz="1500" dirty="0" smtClean="0">
                          <a:latin typeface="Arial Black" panose="020B0A04020102020204" pitchFamily="34" charset="0"/>
                        </a:rPr>
                        <a:t>4</a:t>
                      </a:r>
                      <a:endParaRPr lang="ru-RU" sz="1500" dirty="0">
                        <a:latin typeface="Arial Black" panose="020B0A04020102020204" pitchFamily="34" charset="0"/>
                      </a:endParaRPr>
                    </a:p>
                  </a:txBody>
                  <a:tcPr/>
                </a:tc>
                <a:tc>
                  <a:txBody>
                    <a:bodyPr/>
                    <a:lstStyle/>
                    <a:p>
                      <a:pPr algn="ctr">
                        <a:spcAft>
                          <a:spcPts val="0"/>
                        </a:spcAft>
                      </a:pPr>
                      <a:r>
                        <a:rPr lang="ru-RU" sz="1600" kern="50">
                          <a:effectLst/>
                          <a:latin typeface="Arial Black" panose="020B0A04020102020204" pitchFamily="34" charset="0"/>
                          <a:ea typeface="Arial Unicode MS" panose="020B0604020202020204" pitchFamily="34" charset="-128"/>
                        </a:rPr>
                        <a:t>Окажу содействие органам местного самоуправления пилотного муниципального образования в подготовке задания на изготовление мастер-плана.</a:t>
                      </a:r>
                    </a:p>
                  </a:txBody>
                  <a:tcPr marL="68580" marR="68580" marT="0" marB="0"/>
                </a:tc>
                <a:tc>
                  <a:txBody>
                    <a:bodyPr/>
                    <a:lstStyle/>
                    <a:p>
                      <a:pPr algn="ctr">
                        <a:spcAft>
                          <a:spcPts val="0"/>
                        </a:spcAft>
                      </a:pPr>
                      <a:r>
                        <a:rPr lang="ru-RU" sz="1600" kern="50">
                          <a:effectLst/>
                          <a:latin typeface="Arial Black" panose="020B0A04020102020204" pitchFamily="34" charset="0"/>
                          <a:ea typeface="Arial Unicode MS" panose="020B0604020202020204" pitchFamily="34" charset="-128"/>
                        </a:rPr>
                        <a:t>31.10.2019</a:t>
                      </a:r>
                    </a:p>
                  </a:txBody>
                  <a:tcPr marL="68580" marR="68580" marT="0" marB="0"/>
                </a:tc>
                <a:tc>
                  <a:txBody>
                    <a:bodyPr/>
                    <a:lstStyle/>
                    <a:p>
                      <a:pPr algn="ctr">
                        <a:spcAft>
                          <a:spcPts val="0"/>
                        </a:spcAft>
                      </a:pPr>
                      <a:r>
                        <a:rPr lang="ru-RU" sz="1600" kern="50">
                          <a:effectLst/>
                          <a:latin typeface="Arial Black" panose="020B0A04020102020204" pitchFamily="34" charset="0"/>
                          <a:ea typeface="Arial Unicode MS" panose="020B0604020202020204" pitchFamily="34" charset="-128"/>
                        </a:rPr>
                        <a:t>Кириллов В.А.</a:t>
                      </a:r>
                    </a:p>
                  </a:txBody>
                  <a:tcPr marL="68580" marR="68580" marT="0" marB="0"/>
                </a:tc>
                <a:tc>
                  <a:txBody>
                    <a:bodyPr/>
                    <a:lstStyle/>
                    <a:p>
                      <a:pPr algn="ctr">
                        <a:spcAft>
                          <a:spcPts val="0"/>
                        </a:spcAft>
                      </a:pPr>
                      <a:r>
                        <a:rPr lang="ru-RU" sz="1600" kern="50" dirty="0">
                          <a:effectLst/>
                          <a:latin typeface="Arial Black" panose="020B0A04020102020204" pitchFamily="34" charset="0"/>
                          <a:ea typeface="Arial Unicode MS" panose="020B0604020202020204" pitchFamily="34" charset="-128"/>
                        </a:rPr>
                        <a:t>Корниенко Ю.И.</a:t>
                      </a:r>
                    </a:p>
                  </a:txBody>
                  <a:tcPr marL="68580" marR="68580" marT="0" marB="0"/>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9505577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latin typeface="Arial Black" panose="020B0A04020102020204" pitchFamily="34" charset="0"/>
              </a:rPr>
              <a:t>Запрос к большому жюри и другим группам</a:t>
            </a:r>
            <a:endParaRPr lang="ru-RU" sz="3200" dirty="0">
              <a:latin typeface="Arial Black" panose="020B0A0402010202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689611044"/>
              </p:ext>
            </p:extLst>
          </p:nvPr>
        </p:nvGraphicFramePr>
        <p:xfrm>
          <a:off x="628650" y="1825625"/>
          <a:ext cx="7886700" cy="3596640"/>
        </p:xfrm>
        <a:graphic>
          <a:graphicData uri="http://schemas.openxmlformats.org/drawingml/2006/table">
            <a:tbl>
              <a:tblPr firstRow="1" bandRow="1">
                <a:tableStyleId>{5C22544A-7EE6-4342-B048-85BDC9FD1C3A}</a:tableStyleId>
              </a:tblPr>
              <a:tblGrid>
                <a:gridCol w="558974">
                  <a:extLst>
                    <a:ext uri="{9D8B030D-6E8A-4147-A177-3AD203B41FA5}">
                      <a16:colId xmlns="" xmlns:a16="http://schemas.microsoft.com/office/drawing/2014/main" val="1023864905"/>
                    </a:ext>
                  </a:extLst>
                </a:gridCol>
                <a:gridCol w="2664296">
                  <a:extLst>
                    <a:ext uri="{9D8B030D-6E8A-4147-A177-3AD203B41FA5}">
                      <a16:colId xmlns="" xmlns:a16="http://schemas.microsoft.com/office/drawing/2014/main" val="3118961049"/>
                    </a:ext>
                  </a:extLst>
                </a:gridCol>
                <a:gridCol w="4663430">
                  <a:extLst>
                    <a:ext uri="{9D8B030D-6E8A-4147-A177-3AD203B41FA5}">
                      <a16:colId xmlns="" xmlns:a16="http://schemas.microsoft.com/office/drawing/2014/main" val="1336025216"/>
                    </a:ext>
                  </a:extLst>
                </a:gridCol>
              </a:tblGrid>
              <a:tr h="370840">
                <a:tc>
                  <a:txBody>
                    <a:bodyPr/>
                    <a:lstStyle/>
                    <a:p>
                      <a:endParaRPr lang="ru-RU" dirty="0"/>
                    </a:p>
                  </a:txBody>
                  <a:tcPr/>
                </a:tc>
                <a:tc>
                  <a:txBody>
                    <a:bodyPr/>
                    <a:lstStyle/>
                    <a:p>
                      <a:pPr algn="ctr">
                        <a:spcAft>
                          <a:spcPts val="0"/>
                        </a:spcAft>
                      </a:pPr>
                      <a:r>
                        <a:rPr lang="ru-RU" sz="1800" b="1" kern="50">
                          <a:effectLst/>
                          <a:latin typeface="Arial Black" panose="020B0A04020102020204" pitchFamily="34" charset="0"/>
                          <a:ea typeface="Arial Unicode MS" panose="020B0604020202020204" pitchFamily="34" charset="-128"/>
                        </a:rPr>
                        <a:t>ФИО члена БЖ/ название группы </a:t>
                      </a:r>
                      <a:endParaRPr lang="ru-RU" sz="1800" kern="50">
                        <a:effectLst/>
                        <a:latin typeface="Arial Black" panose="020B0A04020102020204" pitchFamily="34" charset="0"/>
                        <a:ea typeface="Arial Unicode MS" panose="020B0604020202020204" pitchFamily="34" charset="-128"/>
                      </a:endParaRPr>
                    </a:p>
                  </a:txBody>
                  <a:tcPr marL="68580" marR="68580" marT="0" marB="0"/>
                </a:tc>
                <a:tc>
                  <a:txBody>
                    <a:bodyPr/>
                    <a:lstStyle/>
                    <a:p>
                      <a:pPr algn="ctr">
                        <a:spcAft>
                          <a:spcPts val="0"/>
                        </a:spcAft>
                      </a:pPr>
                      <a:r>
                        <a:rPr lang="ru-RU" sz="1800" b="1" kern="50" dirty="0">
                          <a:effectLst/>
                          <a:latin typeface="Arial Black" panose="020B0A04020102020204" pitchFamily="34" charset="0"/>
                          <a:ea typeface="Arial Unicode MS" panose="020B0604020202020204" pitchFamily="34" charset="-128"/>
                        </a:rPr>
                        <a:t>Содержание запроса</a:t>
                      </a:r>
                      <a:endParaRPr lang="ru-RU" sz="1800" kern="50" dirty="0">
                        <a:effectLst/>
                        <a:latin typeface="Arial Black" panose="020B0A04020102020204" pitchFamily="34" charset="0"/>
                        <a:ea typeface="Arial Unicode MS" panose="020B0604020202020204" pitchFamily="34" charset="-128"/>
                      </a:endParaRPr>
                    </a:p>
                  </a:txBody>
                  <a:tcPr marL="68580" marR="68580" marT="0" marB="0"/>
                </a:tc>
                <a:extLst>
                  <a:ext uri="{0D108BD9-81ED-4DB2-BD59-A6C34878D82A}">
                    <a16:rowId xmlns="" xmlns:a16="http://schemas.microsoft.com/office/drawing/2014/main" val="2643169719"/>
                  </a:ext>
                </a:extLst>
              </a:tr>
              <a:tr h="370840">
                <a:tc>
                  <a:txBody>
                    <a:bodyPr/>
                    <a:lstStyle/>
                    <a:p>
                      <a:r>
                        <a:rPr lang="ru-RU" sz="2000" dirty="0" smtClean="0">
                          <a:latin typeface="Arial Black" panose="020B0A04020102020204" pitchFamily="34" charset="0"/>
                        </a:rPr>
                        <a:t>1</a:t>
                      </a:r>
                      <a:endParaRPr lang="ru-RU" sz="2000" dirty="0">
                        <a:latin typeface="Arial Black" panose="020B0A04020102020204" pitchFamily="34" charset="0"/>
                      </a:endParaRPr>
                    </a:p>
                  </a:txBody>
                  <a:tcPr/>
                </a:tc>
                <a:tc>
                  <a:txBody>
                    <a:bodyPr/>
                    <a:lstStyle/>
                    <a:p>
                      <a:pPr algn="ctr">
                        <a:spcAft>
                          <a:spcPts val="0"/>
                        </a:spcAft>
                      </a:pPr>
                      <a:r>
                        <a:rPr lang="ru-RU" sz="2000" b="1" kern="50">
                          <a:effectLst/>
                          <a:latin typeface="Arial Black" panose="020B0A04020102020204" pitchFamily="34" charset="0"/>
                          <a:ea typeface="Arial Unicode MS" panose="020B0604020202020204" pitchFamily="34" charset="-128"/>
                        </a:rPr>
                        <a:t>Милькис Н.А.</a:t>
                      </a:r>
                      <a:endParaRPr lang="ru-RU" sz="2000" kern="50">
                        <a:effectLst/>
                        <a:latin typeface="Arial Black" panose="020B0A04020102020204" pitchFamily="34" charset="0"/>
                        <a:ea typeface="Arial Unicode MS" panose="020B0604020202020204" pitchFamily="34" charset="-128"/>
                      </a:endParaRPr>
                    </a:p>
                  </a:txBody>
                  <a:tcPr marL="68580" marR="68580" marT="0" marB="0"/>
                </a:tc>
                <a:tc>
                  <a:txBody>
                    <a:bodyPr/>
                    <a:lstStyle/>
                    <a:p>
                      <a:pPr algn="ctr">
                        <a:spcAft>
                          <a:spcPts val="0"/>
                        </a:spcAft>
                      </a:pPr>
                      <a:r>
                        <a:rPr lang="ru-RU" sz="2000" b="1" kern="50" dirty="0">
                          <a:effectLst/>
                          <a:latin typeface="Arial Black" panose="020B0A04020102020204" pitchFamily="34" charset="0"/>
                          <a:ea typeface="Arial Unicode MS" panose="020B0604020202020204" pitchFamily="34" charset="-128"/>
                        </a:rPr>
                        <a:t>Необходима структура или ответственные сотрудники для формирования системы работы в рамках проекта «ТДК» на региональном уровне</a:t>
                      </a:r>
                      <a:endParaRPr lang="ru-RU" sz="2000" kern="50" dirty="0">
                        <a:effectLst/>
                        <a:latin typeface="Arial Black" panose="020B0A04020102020204" pitchFamily="34" charset="0"/>
                        <a:ea typeface="Arial Unicode MS" panose="020B0604020202020204" pitchFamily="34" charset="-128"/>
                      </a:endParaRPr>
                    </a:p>
                  </a:txBody>
                  <a:tcPr marL="68580" marR="68580" marT="0" marB="0"/>
                </a:tc>
                <a:extLst>
                  <a:ext uri="{0D108BD9-81ED-4DB2-BD59-A6C34878D82A}">
                    <a16:rowId xmlns="" xmlns:a16="http://schemas.microsoft.com/office/drawing/2014/main" val="159917445"/>
                  </a:ext>
                </a:extLst>
              </a:tr>
              <a:tr h="370840">
                <a:tc>
                  <a:txBody>
                    <a:bodyPr/>
                    <a:lstStyle/>
                    <a:p>
                      <a:r>
                        <a:rPr lang="ru-RU" sz="2000" dirty="0" smtClean="0">
                          <a:latin typeface="Arial Black" panose="020B0A04020102020204" pitchFamily="34" charset="0"/>
                        </a:rPr>
                        <a:t>2</a:t>
                      </a:r>
                      <a:endParaRPr lang="ru-RU" sz="2000" dirty="0">
                        <a:latin typeface="Arial Black" panose="020B0A04020102020204" pitchFamily="34" charset="0"/>
                      </a:endParaRPr>
                    </a:p>
                  </a:txBody>
                  <a:tcPr/>
                </a:tc>
                <a:tc>
                  <a:txBody>
                    <a:bodyPr/>
                    <a:lstStyle/>
                    <a:p>
                      <a:pPr algn="ctr">
                        <a:spcAft>
                          <a:spcPts val="0"/>
                        </a:spcAft>
                      </a:pPr>
                      <a:r>
                        <a:rPr lang="ru-RU" sz="2000" b="1" kern="50">
                          <a:effectLst/>
                          <a:latin typeface="Arial Black" panose="020B0A04020102020204" pitchFamily="34" charset="0"/>
                          <a:ea typeface="Arial Unicode MS" panose="020B0604020202020204" pitchFamily="34" charset="-128"/>
                        </a:rPr>
                        <a:t>Морозов А.Н.</a:t>
                      </a:r>
                      <a:endParaRPr lang="ru-RU" sz="2000" kern="50">
                        <a:effectLst/>
                        <a:latin typeface="Arial Black" panose="020B0A04020102020204" pitchFamily="34" charset="0"/>
                        <a:ea typeface="Arial Unicode MS" panose="020B0604020202020204" pitchFamily="34" charset="-128"/>
                      </a:endParaRPr>
                    </a:p>
                  </a:txBody>
                  <a:tcPr marL="68580" marR="68580" marT="0" marB="0"/>
                </a:tc>
                <a:tc>
                  <a:txBody>
                    <a:bodyPr/>
                    <a:lstStyle/>
                    <a:p>
                      <a:pPr algn="ctr">
                        <a:spcAft>
                          <a:spcPts val="0"/>
                        </a:spcAft>
                      </a:pPr>
                      <a:r>
                        <a:rPr lang="ru-RU" sz="2000" b="1" kern="50" dirty="0">
                          <a:effectLst/>
                          <a:latin typeface="Arial Black" panose="020B0A04020102020204" pitchFamily="34" charset="0"/>
                          <a:ea typeface="Arial Unicode MS" panose="020B0604020202020204" pitchFamily="34" charset="-128"/>
                        </a:rPr>
                        <a:t>Срок формирования проекта технического задания на разработку мастер-плана муниципального образования</a:t>
                      </a:r>
                      <a:endParaRPr lang="ru-RU" sz="2000" kern="50" dirty="0">
                        <a:effectLst/>
                        <a:latin typeface="Arial Black" panose="020B0A04020102020204" pitchFamily="34" charset="0"/>
                        <a:ea typeface="Arial Unicode MS" panose="020B0604020202020204" pitchFamily="34" charset="-128"/>
                      </a:endParaRPr>
                    </a:p>
                  </a:txBody>
                  <a:tcPr marL="68580" marR="68580" marT="0" marB="0"/>
                </a:tc>
                <a:extLst>
                  <a:ext uri="{0D108BD9-81ED-4DB2-BD59-A6C34878D82A}">
                    <a16:rowId xmlns="" xmlns:a16="http://schemas.microsoft.com/office/drawing/2014/main" val="2862857185"/>
                  </a:ext>
                </a:extLst>
              </a:tr>
            </a:tbl>
          </a:graphicData>
        </a:graphic>
      </p:graphicFrame>
    </p:spTree>
    <p:extLst>
      <p:ext uri="{BB962C8B-B14F-4D97-AF65-F5344CB8AC3E}">
        <p14:creationId xmlns:p14="http://schemas.microsoft.com/office/powerpoint/2010/main" val="19852499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911746"/>
          </a:xfrm>
        </p:spPr>
        <p:txBody>
          <a:bodyPr>
            <a:normAutofit/>
          </a:bodyPr>
          <a:lstStyle/>
          <a:p>
            <a:r>
              <a:rPr lang="ru-RU" sz="3200" dirty="0" smtClean="0">
                <a:latin typeface="Arial Black" panose="020B0A04020102020204" pitchFamily="34" charset="0"/>
              </a:rPr>
              <a:t>Группа </a:t>
            </a:r>
            <a:r>
              <a:rPr lang="ru-RU" sz="3200" dirty="0">
                <a:latin typeface="Arial Black" panose="020B0A04020102020204" pitchFamily="34" charset="0"/>
              </a:rPr>
              <a:t>«Градостроительное регулирование и порядок получения разрешительной документации»</a:t>
            </a:r>
            <a:endParaRPr lang="ru-RU" sz="3200" dirty="0">
              <a:latin typeface="Arial Black" panose="020B0A04020102020204" pitchFamily="34" charset="0"/>
            </a:endParaRPr>
          </a:p>
        </p:txBody>
      </p:sp>
      <p:sp>
        <p:nvSpPr>
          <p:cNvPr id="3" name="Объект 2"/>
          <p:cNvSpPr>
            <a:spLocks noGrp="1"/>
          </p:cNvSpPr>
          <p:nvPr>
            <p:ph idx="1"/>
          </p:nvPr>
        </p:nvSpPr>
        <p:spPr>
          <a:xfrm>
            <a:off x="628650" y="2492895"/>
            <a:ext cx="7886700" cy="3684067"/>
          </a:xfrm>
        </p:spPr>
        <p:txBody>
          <a:bodyPr>
            <a:normAutofit/>
          </a:bodyPr>
          <a:lstStyle/>
          <a:p>
            <a:pPr marL="0" indent="0">
              <a:buNone/>
            </a:pPr>
            <a:r>
              <a:rPr lang="ru-RU" sz="2800" dirty="0" smtClean="0">
                <a:latin typeface="Arial Black" panose="020B0A04020102020204" pitchFamily="34" charset="0"/>
              </a:rPr>
              <a:t>Лидер: </a:t>
            </a:r>
            <a:r>
              <a:rPr lang="ru-RU" sz="2800" dirty="0" smtClean="0">
                <a:solidFill>
                  <a:schemeClr val="accent2">
                    <a:lumMod val="50000"/>
                  </a:schemeClr>
                </a:solidFill>
                <a:latin typeface="Arial Black" panose="020B0A04020102020204" pitchFamily="34" charset="0"/>
              </a:rPr>
              <a:t>Мовсисян Вачаган Вачаганович</a:t>
            </a:r>
            <a:endParaRPr lang="ru-RU" sz="2800" dirty="0" smtClean="0">
              <a:solidFill>
                <a:schemeClr val="accent2">
                  <a:lumMod val="50000"/>
                </a:schemeClr>
              </a:solidFill>
              <a:latin typeface="Arial Black" panose="020B0A04020102020204" pitchFamily="34" charset="0"/>
            </a:endParaRPr>
          </a:p>
          <a:p>
            <a:pPr marL="0" indent="0">
              <a:buNone/>
            </a:pPr>
            <a:r>
              <a:rPr lang="ru-RU" sz="2800" dirty="0" smtClean="0">
                <a:latin typeface="Arial Black" panose="020B0A04020102020204" pitchFamily="34" charset="0"/>
              </a:rPr>
              <a:t>Телефон: </a:t>
            </a:r>
            <a:r>
              <a:rPr lang="ru-RU" sz="2800" dirty="0">
                <a:solidFill>
                  <a:schemeClr val="accent2">
                    <a:lumMod val="50000"/>
                  </a:schemeClr>
                </a:solidFill>
                <a:latin typeface="Arial Black" panose="020B0A04020102020204" pitchFamily="34" charset="0"/>
              </a:rPr>
              <a:t>8-982-503-50-00</a:t>
            </a:r>
            <a:endParaRPr lang="ru-RU" sz="2800" dirty="0" smtClean="0">
              <a:solidFill>
                <a:schemeClr val="accent2">
                  <a:lumMod val="50000"/>
                </a:schemeClr>
              </a:solidFill>
              <a:latin typeface="Arial Black" panose="020B0A04020102020204" pitchFamily="34" charset="0"/>
            </a:endParaRPr>
          </a:p>
          <a:p>
            <a:pPr marL="0" indent="0">
              <a:buNone/>
            </a:pPr>
            <a:r>
              <a:rPr lang="ru-RU" sz="2800" dirty="0">
                <a:latin typeface="Arial Black" panose="020B0A04020102020204" pitchFamily="34" charset="0"/>
              </a:rPr>
              <a:t> </a:t>
            </a:r>
            <a:r>
              <a:rPr lang="en-US" sz="2800" dirty="0" smtClean="0">
                <a:latin typeface="Arial Black" panose="020B0A04020102020204" pitchFamily="34" charset="0"/>
              </a:rPr>
              <a:t>E-mail</a:t>
            </a:r>
            <a:r>
              <a:rPr lang="ru-RU" sz="2800" dirty="0" smtClean="0">
                <a:latin typeface="Arial Black" panose="020B0A04020102020204" pitchFamily="34" charset="0"/>
              </a:rPr>
              <a:t>: </a:t>
            </a:r>
            <a:r>
              <a:rPr lang="en-US" sz="2800" dirty="0">
                <a:solidFill>
                  <a:schemeClr val="accent2">
                    <a:lumMod val="50000"/>
                  </a:schemeClr>
                </a:solidFill>
                <a:latin typeface="Arial Black" panose="020B0A04020102020204" pitchFamily="34" charset="0"/>
              </a:rPr>
              <a:t>3570@list.ru</a:t>
            </a:r>
            <a:endParaRPr lang="ru-RU" sz="2800" dirty="0">
              <a:solidFill>
                <a:schemeClr val="accent2">
                  <a:lumMod val="50000"/>
                </a:schemeClr>
              </a:solidFill>
              <a:latin typeface="Arial Black" panose="020B0A04020102020204" pitchFamily="34" charset="0"/>
            </a:endParaRPr>
          </a:p>
        </p:txBody>
      </p:sp>
    </p:spTree>
    <p:extLst>
      <p:ext uri="{BB962C8B-B14F-4D97-AF65-F5344CB8AC3E}">
        <p14:creationId xmlns:p14="http://schemas.microsoft.com/office/powerpoint/2010/main" val="2542439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76672"/>
            <a:ext cx="7886700" cy="615602"/>
          </a:xfrm>
        </p:spPr>
        <p:txBody>
          <a:bodyPr>
            <a:normAutofit fontScale="90000"/>
          </a:bodyPr>
          <a:lstStyle/>
          <a:p>
            <a:r>
              <a:rPr lang="ru-RU" b="1" dirty="0">
                <a:solidFill>
                  <a:schemeClr val="accent2">
                    <a:lumMod val="50000"/>
                  </a:schemeClr>
                </a:solidFill>
              </a:rPr>
              <a:t>Нормы настоящего-Нормы </a:t>
            </a:r>
            <a:r>
              <a:rPr lang="ru-RU" b="1" dirty="0" smtClean="0">
                <a:solidFill>
                  <a:schemeClr val="accent2">
                    <a:lumMod val="50000"/>
                  </a:schemeClr>
                </a:solidFill>
              </a:rPr>
              <a:t>будущего</a:t>
            </a:r>
            <a:r>
              <a:rPr lang="ru-RU" b="1" dirty="0">
                <a:solidFill>
                  <a:schemeClr val="accent2">
                    <a:lumMod val="50000"/>
                  </a:schemeClr>
                </a:solidFill>
              </a:rPr>
              <a:t/>
            </a:r>
            <a:br>
              <a:rPr lang="ru-RU" b="1" dirty="0">
                <a:solidFill>
                  <a:schemeClr val="accent2">
                    <a:lumMod val="50000"/>
                  </a:schemeClr>
                </a:solidFill>
              </a:rPr>
            </a:br>
            <a:endParaRPr lang="ru-RU" b="1" dirty="0">
              <a:solidFill>
                <a:schemeClr val="accent2">
                  <a:lumMod val="5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770247267"/>
              </p:ext>
            </p:extLst>
          </p:nvPr>
        </p:nvGraphicFramePr>
        <p:xfrm>
          <a:off x="395536" y="784473"/>
          <a:ext cx="8280921" cy="5879486"/>
        </p:xfrm>
        <a:graphic>
          <a:graphicData uri="http://schemas.openxmlformats.org/drawingml/2006/table">
            <a:tbl>
              <a:tblPr firstRow="1" bandRow="1">
                <a:tableStyleId>{5C22544A-7EE6-4342-B048-85BDC9FD1C3A}</a:tableStyleId>
              </a:tblPr>
              <a:tblGrid>
                <a:gridCol w="432048"/>
                <a:gridCol w="4176464"/>
                <a:gridCol w="3672409"/>
              </a:tblGrid>
              <a:tr h="386138">
                <a:tc>
                  <a:txBody>
                    <a:bodyPr/>
                    <a:lstStyle/>
                    <a:p>
                      <a:pPr algn="ctr">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lgn="ctr">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Норма настоящего</a:t>
                      </a:r>
                    </a:p>
                  </a:txBody>
                  <a:tcPr marL="68580" marR="68580" marT="0" marB="0"/>
                </a:tc>
                <a:tc>
                  <a:txBody>
                    <a:bodyPr/>
                    <a:lstStyle/>
                    <a:p>
                      <a:pPr algn="ctr">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Норма будущего</a:t>
                      </a:r>
                    </a:p>
                  </a:txBody>
                  <a:tcPr marL="68580" marR="68580" marT="0" marB="0"/>
                </a:tc>
              </a:tr>
              <a:tr h="1442663">
                <a:tc>
                  <a:txBody>
                    <a:bodyPr/>
                    <a:lstStyle/>
                    <a:p>
                      <a:pPr marL="0" lvl="0" indent="0">
                        <a:lnSpc>
                          <a:spcPct val="115000"/>
                        </a:lnSpc>
                        <a:spcAft>
                          <a:spcPts val="0"/>
                        </a:spcAft>
                        <a:buFont typeface="+mj-lt"/>
                        <a:buNone/>
                      </a:pP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5.</a:t>
                      </a:r>
                      <a:r>
                        <a:rPr lang="ru-RU" sz="1600" dirty="0">
                          <a:effectLst/>
                          <a:latin typeface="Arial Black" panose="020B0A0402010202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gn="just">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Отсутствие единого источника информации о всех характеристиках земельного участка.</a:t>
                      </a: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Единая простая в использовании система информации о всех характеристиках земельного участка.</a:t>
                      </a:r>
                    </a:p>
                  </a:txBody>
                  <a:tcPr marL="68580" marR="68580" marT="0" marB="0"/>
                </a:tc>
              </a:tr>
              <a:tr h="1150679">
                <a:tc>
                  <a:txBody>
                    <a:bodyPr/>
                    <a:lstStyle/>
                    <a:p>
                      <a:pPr marL="0" lvl="0" indent="0">
                        <a:lnSpc>
                          <a:spcPct val="115000"/>
                        </a:lnSpc>
                        <a:spcAft>
                          <a:spcPts val="0"/>
                        </a:spcAft>
                        <a:buFont typeface="+mj-lt"/>
                        <a:buNone/>
                      </a:pP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6.</a:t>
                      </a:r>
                      <a:r>
                        <a:rPr lang="ru-RU" sz="1600" dirty="0">
                          <a:effectLst/>
                          <a:latin typeface="Arial Black" panose="020B0A0402010202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gn="just">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Зачастую в законы вносят изменения, а подзаконные акты не принимаются- в итоге законы не действуют.</a:t>
                      </a: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Одновременное принятие законов и подзаконных актов. </a:t>
                      </a:r>
                    </a:p>
                  </a:txBody>
                  <a:tcPr marL="68580" marR="68580" marT="0" marB="0"/>
                </a:tc>
              </a:tr>
              <a:tr h="2041311">
                <a:tc>
                  <a:txBody>
                    <a:bodyPr/>
                    <a:lstStyle/>
                    <a:p>
                      <a:pPr marL="0" lvl="0" indent="0">
                        <a:lnSpc>
                          <a:spcPct val="115000"/>
                        </a:lnSpc>
                        <a:spcAft>
                          <a:spcPts val="0"/>
                        </a:spcAft>
                        <a:buFont typeface="+mj-lt"/>
                        <a:buNone/>
                      </a:pP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7.</a:t>
                      </a:r>
                      <a:r>
                        <a:rPr lang="ru-RU" sz="1600" dirty="0">
                          <a:effectLst/>
                          <a:latin typeface="Arial Black" panose="020B0A0402010202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Слишком жесткое регулирование на федеральном уровне, что ведет к частому изменению федерального законодательства.</a:t>
                      </a:r>
                    </a:p>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Региональный чиновник зарегулирован на федеральном </a:t>
                      </a: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уровне</a:t>
                      </a:r>
                      <a:endParaRPr lang="ru-RU"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Передать часть полномочий в сфере градостроительной деятельности на региональный уровень. Дать свободы маневра региональному и муниципальному </a:t>
                      </a: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чиновнику</a:t>
                      </a:r>
                      <a:endParaRPr lang="ru-RU"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r>
              <a:tr h="858695">
                <a:tc>
                  <a:txBody>
                    <a:bodyPr/>
                    <a:lstStyle/>
                    <a:p>
                      <a:pPr marL="0" lvl="0" indent="0">
                        <a:lnSpc>
                          <a:spcPct val="115000"/>
                        </a:lnSpc>
                        <a:spcAft>
                          <a:spcPts val="0"/>
                        </a:spcAft>
                        <a:buFont typeface="+mj-lt"/>
                        <a:buNone/>
                      </a:pP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8.</a:t>
                      </a:r>
                      <a:r>
                        <a:rPr lang="ru-RU" sz="1600" dirty="0">
                          <a:effectLst/>
                          <a:latin typeface="Arial Black" panose="020B0A0402010202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gn="just">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Громоздкость внесений изменений в тех. планировании и зонирования.</a:t>
                      </a: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Упрощение процедур.</a:t>
                      </a:r>
                    </a:p>
                  </a:txBody>
                  <a:tcPr marL="68580" marR="68580" marT="0" marB="0"/>
                </a:tc>
              </a:tr>
            </a:tbl>
          </a:graphicData>
        </a:graphic>
      </p:graphicFrame>
    </p:spTree>
    <p:extLst>
      <p:ext uri="{BB962C8B-B14F-4D97-AF65-F5344CB8AC3E}">
        <p14:creationId xmlns:p14="http://schemas.microsoft.com/office/powerpoint/2010/main" val="3261594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76672"/>
            <a:ext cx="7886700" cy="615602"/>
          </a:xfrm>
        </p:spPr>
        <p:txBody>
          <a:bodyPr>
            <a:normAutofit fontScale="90000"/>
          </a:bodyPr>
          <a:lstStyle/>
          <a:p>
            <a:r>
              <a:rPr lang="ru-RU" b="1" dirty="0">
                <a:solidFill>
                  <a:schemeClr val="accent2">
                    <a:lumMod val="50000"/>
                  </a:schemeClr>
                </a:solidFill>
              </a:rPr>
              <a:t>Нормы настоящего-Нормы </a:t>
            </a:r>
            <a:r>
              <a:rPr lang="ru-RU" b="1" dirty="0" smtClean="0">
                <a:solidFill>
                  <a:schemeClr val="accent2">
                    <a:lumMod val="50000"/>
                  </a:schemeClr>
                </a:solidFill>
              </a:rPr>
              <a:t>будущего</a:t>
            </a:r>
            <a:r>
              <a:rPr lang="ru-RU" b="1" dirty="0">
                <a:solidFill>
                  <a:schemeClr val="accent2">
                    <a:lumMod val="50000"/>
                  </a:schemeClr>
                </a:solidFill>
              </a:rPr>
              <a:t/>
            </a:r>
            <a:br>
              <a:rPr lang="ru-RU" b="1" dirty="0">
                <a:solidFill>
                  <a:schemeClr val="accent2">
                    <a:lumMod val="50000"/>
                  </a:schemeClr>
                </a:solidFill>
              </a:rPr>
            </a:br>
            <a:endParaRPr lang="ru-RU" b="1" dirty="0">
              <a:solidFill>
                <a:schemeClr val="accent2">
                  <a:lumMod val="5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77669756"/>
              </p:ext>
            </p:extLst>
          </p:nvPr>
        </p:nvGraphicFramePr>
        <p:xfrm>
          <a:off x="323528" y="784473"/>
          <a:ext cx="8424936" cy="5414759"/>
        </p:xfrm>
        <a:graphic>
          <a:graphicData uri="http://schemas.openxmlformats.org/drawingml/2006/table">
            <a:tbl>
              <a:tblPr firstRow="1" bandRow="1">
                <a:tableStyleId>{5C22544A-7EE6-4342-B048-85BDC9FD1C3A}</a:tableStyleId>
              </a:tblPr>
              <a:tblGrid>
                <a:gridCol w="439562"/>
                <a:gridCol w="3809536"/>
                <a:gridCol w="4175838"/>
              </a:tblGrid>
              <a:tr h="386138">
                <a:tc>
                  <a:txBody>
                    <a:bodyPr/>
                    <a:lstStyle/>
                    <a:p>
                      <a:pPr algn="ctr">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lgn="ctr">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Норма настоящего</a:t>
                      </a:r>
                    </a:p>
                  </a:txBody>
                  <a:tcPr marL="68580" marR="68580" marT="0" marB="0"/>
                </a:tc>
                <a:tc>
                  <a:txBody>
                    <a:bodyPr/>
                    <a:lstStyle/>
                    <a:p>
                      <a:pPr algn="ctr">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Норма будущего</a:t>
                      </a:r>
                    </a:p>
                  </a:txBody>
                  <a:tcPr marL="68580" marR="68580" marT="0" marB="0"/>
                </a:tc>
              </a:tr>
              <a:tr h="1442663">
                <a:tc>
                  <a:txBody>
                    <a:bodyPr/>
                    <a:lstStyle/>
                    <a:p>
                      <a:pPr marL="0" lvl="0" indent="0">
                        <a:lnSpc>
                          <a:spcPct val="115000"/>
                        </a:lnSpc>
                        <a:spcAft>
                          <a:spcPts val="0"/>
                        </a:spcAft>
                        <a:buFont typeface="+mj-lt"/>
                        <a:buNone/>
                      </a:pP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9.</a:t>
                      </a:r>
                      <a:r>
                        <a:rPr lang="ru-RU" sz="1600" dirty="0">
                          <a:effectLst/>
                          <a:latin typeface="Arial Black" panose="020B0A0402010202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Разночтение в нормах законодательства в разных </a:t>
                      </a: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отраслях</a:t>
                      </a:r>
                      <a:endParaRPr lang="ru-RU"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Синхронизация градостроительных норм с другими нормами законодательства. </a:t>
                      </a:r>
                    </a:p>
                  </a:txBody>
                  <a:tcPr marL="68580" marR="68580" marT="0" marB="0"/>
                </a:tc>
              </a:tr>
              <a:tr h="1150679">
                <a:tc>
                  <a:txBody>
                    <a:bodyPr/>
                    <a:lstStyle/>
                    <a:p>
                      <a:pPr marL="0" lvl="0" indent="0">
                        <a:lnSpc>
                          <a:spcPct val="115000"/>
                        </a:lnSpc>
                        <a:spcAft>
                          <a:spcPts val="0"/>
                        </a:spcAft>
                        <a:buFont typeface="+mj-lt"/>
                        <a:buNone/>
                      </a:pP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10</a:t>
                      </a:r>
                      <a:r>
                        <a:rPr lang="ru-RU" sz="1600" dirty="0">
                          <a:effectLst/>
                          <a:latin typeface="Arial Black" panose="020B0A0402010202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Сроки внесений изменений в градостроительную документацию очень </a:t>
                      </a: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длинные</a:t>
                      </a:r>
                      <a:endParaRPr lang="ru-RU"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Сокращение сроков внесения изменений в градостроительную документацию.</a:t>
                      </a:r>
                    </a:p>
                  </a:txBody>
                  <a:tcPr marL="68580" marR="68580" marT="0" marB="0"/>
                </a:tc>
              </a:tr>
              <a:tr h="1033199">
                <a:tc>
                  <a:txBody>
                    <a:bodyPr/>
                    <a:lstStyle/>
                    <a:p>
                      <a:pPr marL="0" lvl="0" indent="0">
                        <a:lnSpc>
                          <a:spcPct val="115000"/>
                        </a:lnSpc>
                        <a:spcAft>
                          <a:spcPts val="0"/>
                        </a:spcAft>
                        <a:buFont typeface="+mj-lt"/>
                        <a:buNone/>
                      </a:pP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11</a:t>
                      </a:r>
                      <a:r>
                        <a:rPr lang="ru-RU" sz="1600" dirty="0">
                          <a:effectLst/>
                          <a:latin typeface="Arial Black" panose="020B0A0402010202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Привидение строительной документации в соответствии с динамикой </a:t>
                      </a: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законодательства</a:t>
                      </a:r>
                      <a:endParaRPr lang="ru-RU"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Оптимизация процедур.</a:t>
                      </a:r>
                    </a:p>
                  </a:txBody>
                  <a:tcPr marL="68580" marR="68580" marT="0" marB="0"/>
                </a:tc>
              </a:tr>
              <a:tr h="858695">
                <a:tc>
                  <a:txBody>
                    <a:bodyPr/>
                    <a:lstStyle/>
                    <a:p>
                      <a:pPr marL="0" lvl="0" indent="0">
                        <a:lnSpc>
                          <a:spcPct val="115000"/>
                        </a:lnSpc>
                        <a:spcAft>
                          <a:spcPts val="0"/>
                        </a:spcAft>
                        <a:buFont typeface="+mj-lt"/>
                        <a:buNone/>
                      </a:pP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12</a:t>
                      </a:r>
                      <a:endParaRPr lang="ru-RU"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ФЗ-44</a:t>
                      </a:r>
                      <a:endParaRPr lang="ru-RU"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Добавить по видам деятельности лимиты сумм торгов. Приоритеты давать подрядчику не по цене, а по квалификации и качеству услуги. </a:t>
                      </a:r>
                    </a:p>
                  </a:txBody>
                  <a:tcPr marL="68580" marR="68580" marT="0" marB="0"/>
                </a:tc>
              </a:tr>
            </a:tbl>
          </a:graphicData>
        </a:graphic>
      </p:graphicFrame>
    </p:spTree>
    <p:extLst>
      <p:ext uri="{BB962C8B-B14F-4D97-AF65-F5344CB8AC3E}">
        <p14:creationId xmlns:p14="http://schemas.microsoft.com/office/powerpoint/2010/main" val="2730275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76672"/>
            <a:ext cx="7886700" cy="615602"/>
          </a:xfrm>
        </p:spPr>
        <p:txBody>
          <a:bodyPr>
            <a:normAutofit fontScale="90000"/>
          </a:bodyPr>
          <a:lstStyle/>
          <a:p>
            <a:r>
              <a:rPr lang="ru-RU" b="1" dirty="0">
                <a:solidFill>
                  <a:schemeClr val="accent2">
                    <a:lumMod val="50000"/>
                  </a:schemeClr>
                </a:solidFill>
              </a:rPr>
              <a:t>Нормы настоящего-Нормы </a:t>
            </a:r>
            <a:r>
              <a:rPr lang="ru-RU" b="1" dirty="0" smtClean="0">
                <a:solidFill>
                  <a:schemeClr val="accent2">
                    <a:lumMod val="50000"/>
                  </a:schemeClr>
                </a:solidFill>
              </a:rPr>
              <a:t>будущего</a:t>
            </a:r>
            <a:r>
              <a:rPr lang="ru-RU" b="1" dirty="0">
                <a:solidFill>
                  <a:schemeClr val="accent2">
                    <a:lumMod val="50000"/>
                  </a:schemeClr>
                </a:solidFill>
              </a:rPr>
              <a:t/>
            </a:r>
            <a:br>
              <a:rPr lang="ru-RU" b="1" dirty="0">
                <a:solidFill>
                  <a:schemeClr val="accent2">
                    <a:lumMod val="50000"/>
                  </a:schemeClr>
                </a:solidFill>
              </a:rPr>
            </a:br>
            <a:endParaRPr lang="ru-RU" b="1" dirty="0">
              <a:solidFill>
                <a:schemeClr val="accent2">
                  <a:lumMod val="5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9470551"/>
              </p:ext>
            </p:extLst>
          </p:nvPr>
        </p:nvGraphicFramePr>
        <p:xfrm>
          <a:off x="323528" y="784473"/>
          <a:ext cx="8424936" cy="5638399"/>
        </p:xfrm>
        <a:graphic>
          <a:graphicData uri="http://schemas.openxmlformats.org/drawingml/2006/table">
            <a:tbl>
              <a:tblPr firstRow="1" bandRow="1">
                <a:tableStyleId>{5C22544A-7EE6-4342-B048-85BDC9FD1C3A}</a:tableStyleId>
              </a:tblPr>
              <a:tblGrid>
                <a:gridCol w="439562"/>
                <a:gridCol w="4024934"/>
                <a:gridCol w="3960440"/>
              </a:tblGrid>
              <a:tr h="386138">
                <a:tc>
                  <a:txBody>
                    <a:bodyPr/>
                    <a:lstStyle/>
                    <a:p>
                      <a:pPr algn="ctr">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lgn="ctr">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Норма настоящего</a:t>
                      </a:r>
                    </a:p>
                  </a:txBody>
                  <a:tcPr marL="68580" marR="68580" marT="0" marB="0"/>
                </a:tc>
                <a:tc>
                  <a:txBody>
                    <a:bodyPr/>
                    <a:lstStyle/>
                    <a:p>
                      <a:pPr algn="ctr">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Норма будущего</a:t>
                      </a:r>
                    </a:p>
                  </a:txBody>
                  <a:tcPr marL="68580" marR="68580" marT="0" marB="0"/>
                </a:tc>
              </a:tr>
              <a:tr h="1442663">
                <a:tc>
                  <a:txBody>
                    <a:bodyPr/>
                    <a:lstStyle/>
                    <a:p>
                      <a:pPr marL="0" lvl="0" indent="0">
                        <a:lnSpc>
                          <a:spcPct val="115000"/>
                        </a:lnSpc>
                        <a:spcAft>
                          <a:spcPts val="0"/>
                        </a:spcAft>
                        <a:buFont typeface="+mj-lt"/>
                        <a:buNone/>
                      </a:pP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13</a:t>
                      </a:r>
                      <a:r>
                        <a:rPr lang="ru-RU" sz="1600" dirty="0">
                          <a:effectLst/>
                          <a:latin typeface="Arial Black" panose="020B0A0402010202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В законодательстве есть «расплывчатые» формулировки. Например, «вспомогательный объект», «самовольные постройки».</a:t>
                      </a:r>
                    </a:p>
                  </a:txBody>
                  <a:tcPr marL="68580" marR="68580" marT="0" marB="0"/>
                </a:tc>
                <a:tc>
                  <a:txBody>
                    <a:bodyPr/>
                    <a:lstStyle/>
                    <a:p>
                      <a:pPr algn="just">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Необходимо конкретизировать формулировки в законодательстве.</a:t>
                      </a:r>
                    </a:p>
                  </a:txBody>
                  <a:tcPr marL="68580" marR="68580" marT="0" marB="0"/>
                </a:tc>
              </a:tr>
              <a:tr h="959742">
                <a:tc>
                  <a:txBody>
                    <a:bodyPr/>
                    <a:lstStyle/>
                    <a:p>
                      <a:pPr marL="0" lvl="0" indent="0">
                        <a:lnSpc>
                          <a:spcPct val="115000"/>
                        </a:lnSpc>
                        <a:spcAft>
                          <a:spcPts val="0"/>
                        </a:spcAft>
                        <a:buFont typeface="+mj-lt"/>
                        <a:buNone/>
                      </a:pP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14</a:t>
                      </a:r>
                      <a:r>
                        <a:rPr lang="ru-RU" sz="1600" dirty="0">
                          <a:effectLst/>
                          <a:latin typeface="Arial Black" panose="020B0A0402010202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Региональный чиновник зарегулирован на федеральном уровне</a:t>
                      </a: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Дать свободы маневра региональному и муниципальному чиновнику.</a:t>
                      </a:r>
                    </a:p>
                  </a:txBody>
                  <a:tcPr marL="68580" marR="68580" marT="0" marB="0"/>
                </a:tc>
              </a:tr>
              <a:tr h="1033199">
                <a:tc>
                  <a:txBody>
                    <a:bodyPr/>
                    <a:lstStyle/>
                    <a:p>
                      <a:pPr marL="0" lvl="0" indent="0">
                        <a:lnSpc>
                          <a:spcPct val="115000"/>
                        </a:lnSpc>
                        <a:spcAft>
                          <a:spcPts val="0"/>
                        </a:spcAft>
                        <a:buFont typeface="+mj-lt"/>
                        <a:buNone/>
                      </a:pP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15</a:t>
                      </a:r>
                      <a:r>
                        <a:rPr lang="ru-RU" sz="1600" dirty="0">
                          <a:effectLst/>
                          <a:latin typeface="Arial Black" panose="020B0A0402010202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gn="just">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Единые нормы для разных поясов застройки (центр города, спальный район).</a:t>
                      </a: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Каждому муниципалитету дать нормы по поясам.</a:t>
                      </a:r>
                    </a:p>
                  </a:txBody>
                  <a:tcPr marL="68580" marR="68580" marT="0" marB="0"/>
                </a:tc>
              </a:tr>
              <a:tr h="694993">
                <a:tc>
                  <a:txBody>
                    <a:bodyPr/>
                    <a:lstStyle/>
                    <a:p>
                      <a:pPr marL="0" lvl="0" indent="0">
                        <a:lnSpc>
                          <a:spcPct val="115000"/>
                        </a:lnSpc>
                        <a:spcAft>
                          <a:spcPts val="0"/>
                        </a:spcAft>
                        <a:buFont typeface="+mj-lt"/>
                        <a:buNone/>
                      </a:pP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16</a:t>
                      </a:r>
                      <a:endParaRPr lang="ru-RU"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Нормы инсоляции, принятые очень давно.</a:t>
                      </a:r>
                    </a:p>
                  </a:txBody>
                  <a:tcPr marL="68580" marR="68580" marT="0" marB="0"/>
                </a:tc>
                <a:tc>
                  <a:txBody>
                    <a:bodyPr/>
                    <a:lstStyle/>
                    <a:p>
                      <a:pPr algn="just">
                        <a:lnSpc>
                          <a:spcPct val="115000"/>
                        </a:lnSpc>
                        <a:spcAft>
                          <a:spcPts val="0"/>
                        </a:spcAft>
                      </a:pPr>
                      <a:r>
                        <a:rPr lang="ru-RU" sz="1600" dirty="0">
                          <a:effectLst/>
                          <a:latin typeface="Arial Black" panose="020B0A04020102020204" pitchFamily="34" charset="0"/>
                          <a:ea typeface="Calibri" panose="020F0502020204030204" pitchFamily="34" charset="0"/>
                          <a:cs typeface="Times New Roman" panose="02020603050405020304" pitchFamily="18" charset="0"/>
                        </a:rPr>
                        <a:t>Изменить или отменить нормы инсоляции.</a:t>
                      </a:r>
                    </a:p>
                  </a:txBody>
                  <a:tcPr marL="68580" marR="68580" marT="0" marB="0"/>
                </a:tc>
              </a:tr>
              <a:tr h="858695">
                <a:tc>
                  <a:txBody>
                    <a:bodyPr/>
                    <a:lstStyle/>
                    <a:p>
                      <a:pPr marL="0" lvl="0" indent="0">
                        <a:lnSpc>
                          <a:spcPct val="115000"/>
                        </a:lnSpc>
                        <a:spcAft>
                          <a:spcPts val="0"/>
                        </a:spcAft>
                        <a:buFont typeface="+mj-lt"/>
                        <a:buNone/>
                      </a:pP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17</a:t>
                      </a:r>
                      <a:endParaRPr lang="ru-RU"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1600">
                          <a:effectLst/>
                          <a:latin typeface="Arial Black" panose="020B0A04020102020204" pitchFamily="34" charset="0"/>
                          <a:ea typeface="Calibri" panose="020F0502020204030204" pitchFamily="34" charset="0"/>
                          <a:cs typeface="Times New Roman" panose="02020603050405020304" pitchFamily="18" charset="0"/>
                        </a:rPr>
                        <a:t>Множество противоречий, заложенных в пожарных нормах, мешающих в ведении объектов.</a:t>
                      </a:r>
                    </a:p>
                  </a:txBody>
                  <a:tcPr marL="68580" marR="68580" marT="0" marB="0"/>
                </a:tc>
                <a:tc>
                  <a:txBody>
                    <a:bodyPr/>
                    <a:lstStyle/>
                    <a:p>
                      <a:pPr algn="just">
                        <a:lnSpc>
                          <a:spcPct val="115000"/>
                        </a:lnSpc>
                        <a:spcAft>
                          <a:spcPts val="0"/>
                        </a:spcAft>
                      </a:pPr>
                      <a:r>
                        <a:rPr lang="ru-RU" sz="1600" dirty="0" smtClean="0">
                          <a:effectLst/>
                          <a:latin typeface="Arial Black" panose="020B0A04020102020204" pitchFamily="34" charset="0"/>
                          <a:ea typeface="Calibri" panose="020F0502020204030204" pitchFamily="34" charset="0"/>
                          <a:cs typeface="Times New Roman" panose="02020603050405020304" pitchFamily="18" charset="0"/>
                        </a:rPr>
                        <a:t>Сняты </a:t>
                      </a:r>
                      <a:r>
                        <a:rPr lang="ru-RU" sz="1600" dirty="0">
                          <a:effectLst/>
                          <a:latin typeface="Arial Black" panose="020B0A04020102020204" pitchFamily="34" charset="0"/>
                          <a:ea typeface="Calibri" panose="020F0502020204030204" pitchFamily="34" charset="0"/>
                          <a:cs typeface="Times New Roman" panose="02020603050405020304" pitchFamily="18" charset="0"/>
                        </a:rPr>
                        <a:t>противоречия в данных нормах.</a:t>
                      </a:r>
                    </a:p>
                  </a:txBody>
                  <a:tcPr marL="68580" marR="68580" marT="0" marB="0"/>
                </a:tc>
              </a:tr>
            </a:tbl>
          </a:graphicData>
        </a:graphic>
      </p:graphicFrame>
    </p:spTree>
    <p:extLst>
      <p:ext uri="{BB962C8B-B14F-4D97-AF65-F5344CB8AC3E}">
        <p14:creationId xmlns:p14="http://schemas.microsoft.com/office/powerpoint/2010/main" val="2489673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14290"/>
            <a:ext cx="8858312" cy="990600"/>
          </a:xfrm>
        </p:spPr>
        <p:txBody>
          <a:bodyPr>
            <a:noAutofit/>
          </a:bodyPr>
          <a:lstStyle/>
          <a:p>
            <a:pPr algn="ctr"/>
            <a:r>
              <a:rPr lang="en-US" sz="2800" b="1" dirty="0" smtClean="0">
                <a:ea typeface="Calibri"/>
                <a:cs typeface="Times New Roman"/>
              </a:rPr>
              <a:t/>
            </a:r>
            <a:br>
              <a:rPr lang="en-US" sz="2800" b="1" dirty="0" smtClean="0">
                <a:ea typeface="Calibri"/>
                <a:cs typeface="Times New Roman"/>
              </a:rPr>
            </a:br>
            <a:r>
              <a:rPr lang="en-US" sz="2800" b="1" dirty="0" smtClean="0">
                <a:ea typeface="Calibri"/>
                <a:cs typeface="Times New Roman"/>
              </a:rPr>
              <a:t/>
            </a:r>
            <a:br>
              <a:rPr lang="en-US" sz="2800" b="1" dirty="0" smtClean="0">
                <a:ea typeface="Calibri"/>
                <a:cs typeface="Times New Roman"/>
              </a:rPr>
            </a:br>
            <a:r>
              <a:rPr lang="ru-RU" sz="3600" b="1" dirty="0" smtClean="0">
                <a:solidFill>
                  <a:schemeClr val="accent2">
                    <a:lumMod val="50000"/>
                  </a:schemeClr>
                </a:solidFill>
                <a:ea typeface="Calibri"/>
                <a:cs typeface="Times New Roman"/>
              </a:rPr>
              <a:t>Нормы настоящего-Нормы будущего</a:t>
            </a:r>
            <a:r>
              <a:rPr lang="en-US" sz="3600" b="1" dirty="0" smtClean="0">
                <a:solidFill>
                  <a:schemeClr val="accent2">
                    <a:lumMod val="50000"/>
                  </a:schemeClr>
                </a:solidFill>
                <a:ea typeface="Calibri"/>
                <a:cs typeface="Times New Roman"/>
              </a:rPr>
              <a:t> </a:t>
            </a:r>
            <a:r>
              <a:rPr lang="ru-RU" sz="3600" b="1" dirty="0" smtClean="0">
                <a:solidFill>
                  <a:schemeClr val="accent2">
                    <a:lumMod val="50000"/>
                  </a:schemeClr>
                </a:solidFill>
                <a:ea typeface="Calibri"/>
                <a:cs typeface="Times New Roman"/>
              </a:rPr>
              <a:t>Топ-3</a:t>
            </a:r>
            <a:r>
              <a:rPr lang="ru-RU" sz="4000" b="1" dirty="0" smtClean="0">
                <a:solidFill>
                  <a:schemeClr val="accent2">
                    <a:lumMod val="50000"/>
                  </a:schemeClr>
                </a:solidFill>
                <a:ea typeface="Calibri"/>
                <a:cs typeface="Times New Roman"/>
              </a:rPr>
              <a:t/>
            </a:r>
            <a:br>
              <a:rPr lang="ru-RU" sz="4000" b="1" dirty="0" smtClean="0">
                <a:solidFill>
                  <a:schemeClr val="accent2">
                    <a:lumMod val="50000"/>
                  </a:schemeClr>
                </a:solidFill>
                <a:ea typeface="Calibri"/>
                <a:cs typeface="Times New Roman"/>
              </a:rPr>
            </a:br>
            <a:r>
              <a:rPr lang="ru-RU" sz="2800" b="1" dirty="0" smtClean="0">
                <a:ea typeface="Calibri"/>
                <a:cs typeface="Times New Roman"/>
              </a:rPr>
              <a:t/>
            </a:r>
            <a:br>
              <a:rPr lang="ru-RU" sz="2800" b="1" dirty="0" smtClean="0">
                <a:ea typeface="Calibri"/>
                <a:cs typeface="Times New Roman"/>
              </a:rPr>
            </a:br>
            <a:endParaRPr lang="ru-RU" sz="2800" b="1"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4191674439"/>
              </p:ext>
            </p:extLst>
          </p:nvPr>
        </p:nvGraphicFramePr>
        <p:xfrm>
          <a:off x="628650" y="1052736"/>
          <a:ext cx="7886700" cy="5120620"/>
        </p:xfrm>
        <a:graphic>
          <a:graphicData uri="http://schemas.openxmlformats.org/drawingml/2006/table">
            <a:tbl>
              <a:tblPr firstRow="1" bandRow="1">
                <a:tableStyleId>{5C22544A-7EE6-4342-B048-85BDC9FD1C3A}</a:tableStyleId>
              </a:tblPr>
              <a:tblGrid>
                <a:gridCol w="416740">
                  <a:extLst>
                    <a:ext uri="{9D8B030D-6E8A-4147-A177-3AD203B41FA5}">
                      <a16:colId xmlns="" xmlns:a16="http://schemas.microsoft.com/office/drawing/2014/main" val="267101065"/>
                    </a:ext>
                  </a:extLst>
                </a:gridCol>
                <a:gridCol w="3310586">
                  <a:extLst>
                    <a:ext uri="{9D8B030D-6E8A-4147-A177-3AD203B41FA5}">
                      <a16:colId xmlns="" xmlns:a16="http://schemas.microsoft.com/office/drawing/2014/main" val="2480583145"/>
                    </a:ext>
                  </a:extLst>
                </a:gridCol>
                <a:gridCol w="4159374">
                  <a:extLst>
                    <a:ext uri="{9D8B030D-6E8A-4147-A177-3AD203B41FA5}">
                      <a16:colId xmlns="" xmlns:a16="http://schemas.microsoft.com/office/drawing/2014/main" val="739460475"/>
                    </a:ext>
                  </a:extLst>
                </a:gridCol>
              </a:tblGrid>
              <a:tr h="676672">
                <a:tc>
                  <a:txBody>
                    <a:bodyPr/>
                    <a:lstStyle/>
                    <a:p>
                      <a:endParaRPr lang="ru-RU" dirty="0"/>
                    </a:p>
                  </a:txBody>
                  <a:tcPr marL="88449" marR="88449"/>
                </a:tc>
                <a:tc>
                  <a:txBody>
                    <a:bodyPr/>
                    <a:lstStyle/>
                    <a:p>
                      <a:pPr algn="ctr"/>
                      <a:r>
                        <a:rPr lang="ru-RU" sz="2800" dirty="0" smtClean="0"/>
                        <a:t>Нормы</a:t>
                      </a:r>
                      <a:r>
                        <a:rPr lang="ru-RU" sz="2800" baseline="0" dirty="0" smtClean="0"/>
                        <a:t> настоящего</a:t>
                      </a:r>
                      <a:endParaRPr lang="ru-RU" sz="2800" dirty="0"/>
                    </a:p>
                  </a:txBody>
                  <a:tcPr marL="88449" marR="88449"/>
                </a:tc>
                <a:tc>
                  <a:txBody>
                    <a:bodyPr/>
                    <a:lstStyle/>
                    <a:p>
                      <a:pPr algn="ctr"/>
                      <a:r>
                        <a:rPr lang="ru-RU" sz="2800" dirty="0" smtClean="0"/>
                        <a:t>Нормы будущего</a:t>
                      </a:r>
                      <a:endParaRPr lang="ru-RU" sz="2800" dirty="0"/>
                    </a:p>
                  </a:txBody>
                  <a:tcPr marL="88449" marR="88449"/>
                </a:tc>
                <a:extLst>
                  <a:ext uri="{0D108BD9-81ED-4DB2-BD59-A6C34878D82A}">
                    <a16:rowId xmlns="" xmlns:a16="http://schemas.microsoft.com/office/drawing/2014/main" val="442930517"/>
                  </a:ext>
                </a:extLst>
              </a:tr>
              <a:tr h="763488">
                <a:tc>
                  <a:txBody>
                    <a:bodyPr/>
                    <a:lstStyle/>
                    <a:p>
                      <a:r>
                        <a:rPr lang="ru-RU" dirty="0" smtClean="0">
                          <a:latin typeface="Arial Black" panose="020B0A04020102020204" pitchFamily="34" charset="0"/>
                        </a:rPr>
                        <a:t>1</a:t>
                      </a:r>
                      <a:endParaRPr lang="ru-RU" dirty="0">
                        <a:latin typeface="Arial Black" panose="020B0A04020102020204" pitchFamily="34" charset="0"/>
                      </a:endParaRPr>
                    </a:p>
                  </a:txBody>
                  <a:tcPr marL="88449" marR="88449"/>
                </a:tc>
                <a:tc>
                  <a:txBody>
                    <a:bodyPr/>
                    <a:lstStyle/>
                    <a:p>
                      <a:r>
                        <a:rPr lang="ru-RU" dirty="0" smtClean="0">
                          <a:latin typeface="Arial Black" panose="020B0A04020102020204" pitchFamily="34" charset="0"/>
                        </a:rPr>
                        <a:t>Градостроительный кодекс стал нечитаемый.</a:t>
                      </a:r>
                      <a:endParaRPr lang="ru-RU" dirty="0">
                        <a:latin typeface="Arial Black" panose="020B0A04020102020204" pitchFamily="34" charset="0"/>
                      </a:endParaRPr>
                    </a:p>
                  </a:txBody>
                  <a:tcPr marL="88449" marR="88449"/>
                </a:tc>
                <a:tc>
                  <a:txBody>
                    <a:bodyPr/>
                    <a:lstStyle/>
                    <a:p>
                      <a:r>
                        <a:rPr lang="ru-RU" dirty="0" smtClean="0">
                          <a:latin typeface="Arial Black" panose="020B0A04020102020204" pitchFamily="34" charset="0"/>
                        </a:rPr>
                        <a:t>Градостроительный кодекс-простой и понятный.</a:t>
                      </a:r>
                      <a:endParaRPr lang="ru-RU" dirty="0">
                        <a:latin typeface="Arial Black" panose="020B0A04020102020204" pitchFamily="34" charset="0"/>
                      </a:endParaRPr>
                    </a:p>
                  </a:txBody>
                  <a:tcPr marL="88449" marR="88449"/>
                </a:tc>
                <a:extLst>
                  <a:ext uri="{0D108BD9-81ED-4DB2-BD59-A6C34878D82A}">
                    <a16:rowId xmlns="" xmlns:a16="http://schemas.microsoft.com/office/drawing/2014/main" val="1425408676"/>
                  </a:ext>
                </a:extLst>
              </a:tr>
              <a:tr h="1195282">
                <a:tc>
                  <a:txBody>
                    <a:bodyPr/>
                    <a:lstStyle/>
                    <a:p>
                      <a:r>
                        <a:rPr lang="ru-RU" dirty="0" smtClean="0">
                          <a:latin typeface="Arial Black" panose="020B0A04020102020204" pitchFamily="34" charset="0"/>
                        </a:rPr>
                        <a:t>2</a:t>
                      </a:r>
                      <a:endParaRPr lang="ru-RU" dirty="0">
                        <a:latin typeface="Arial Black" panose="020B0A04020102020204" pitchFamily="34" charset="0"/>
                      </a:endParaRPr>
                    </a:p>
                  </a:txBody>
                  <a:tcPr marL="88449" marR="88449"/>
                </a:tc>
                <a:tc>
                  <a:txBody>
                    <a:bodyPr/>
                    <a:lstStyle/>
                    <a:p>
                      <a:r>
                        <a:rPr lang="ru-RU" dirty="0" smtClean="0">
                          <a:latin typeface="Arial Black" panose="020B0A04020102020204" pitchFamily="34" charset="0"/>
                        </a:rPr>
                        <a:t>Слишком жесткое регулирование на федеральном уровне, что ведет к частому изменению федерального законодательства.</a:t>
                      </a:r>
                    </a:p>
                    <a:p>
                      <a:r>
                        <a:rPr lang="ru-RU" dirty="0" smtClean="0">
                          <a:latin typeface="Arial Black" panose="020B0A04020102020204" pitchFamily="34" charset="0"/>
                        </a:rPr>
                        <a:t>Региональный чиновник зарегулирован на федеральном уровне.</a:t>
                      </a:r>
                    </a:p>
                    <a:p>
                      <a:endParaRPr lang="ru-RU" dirty="0">
                        <a:latin typeface="Arial Black" panose="020B0A04020102020204" pitchFamily="34" charset="0"/>
                      </a:endParaRPr>
                    </a:p>
                  </a:txBody>
                  <a:tcPr marL="88449" marR="88449"/>
                </a:tc>
                <a:tc>
                  <a:txBody>
                    <a:bodyPr/>
                    <a:lstStyle/>
                    <a:p>
                      <a:r>
                        <a:rPr lang="ru-RU" dirty="0" smtClean="0">
                          <a:latin typeface="Arial Black" panose="020B0A04020102020204" pitchFamily="34" charset="0"/>
                        </a:rPr>
                        <a:t>Передать часть полномочий в сфере градостроительной деятельности на региональный уровень. Дать свободы маневра региональному и муниципальному чиновнику.</a:t>
                      </a:r>
                      <a:endParaRPr lang="ru-RU" dirty="0">
                        <a:latin typeface="Arial Black" panose="020B0A04020102020204" pitchFamily="34" charset="0"/>
                      </a:endParaRPr>
                    </a:p>
                  </a:txBody>
                  <a:tcPr marL="88449" marR="88449"/>
                </a:tc>
                <a:extLst>
                  <a:ext uri="{0D108BD9-81ED-4DB2-BD59-A6C34878D82A}">
                    <a16:rowId xmlns="" xmlns:a16="http://schemas.microsoft.com/office/drawing/2014/main" val="1361746596"/>
                  </a:ext>
                </a:extLst>
              </a:tr>
              <a:tr h="1195282">
                <a:tc>
                  <a:txBody>
                    <a:bodyPr/>
                    <a:lstStyle/>
                    <a:p>
                      <a:r>
                        <a:rPr lang="ru-RU" dirty="0" smtClean="0">
                          <a:latin typeface="Arial Black" panose="020B0A04020102020204" pitchFamily="34" charset="0"/>
                        </a:rPr>
                        <a:t>3</a:t>
                      </a:r>
                      <a:endParaRPr lang="ru-RU" dirty="0">
                        <a:latin typeface="Arial Black" panose="020B0A04020102020204" pitchFamily="34" charset="0"/>
                      </a:endParaRPr>
                    </a:p>
                  </a:txBody>
                  <a:tcPr marL="88449" marR="88449"/>
                </a:tc>
                <a:tc>
                  <a:txBody>
                    <a:bodyPr/>
                    <a:lstStyle/>
                    <a:p>
                      <a:r>
                        <a:rPr lang="ru-RU" dirty="0" smtClean="0">
                          <a:latin typeface="Arial Black" panose="020B0A04020102020204" pitchFamily="34" charset="0"/>
                        </a:rPr>
                        <a:t>Частота внесений изменений в законодательство, сложно следить. </a:t>
                      </a:r>
                      <a:endParaRPr lang="ru-RU" dirty="0">
                        <a:latin typeface="Arial Black" panose="020B0A04020102020204" pitchFamily="34" charset="0"/>
                      </a:endParaRPr>
                    </a:p>
                  </a:txBody>
                  <a:tcPr marL="88449" marR="88449"/>
                </a:tc>
                <a:tc>
                  <a:txBody>
                    <a:bodyPr/>
                    <a:lstStyle/>
                    <a:p>
                      <a:r>
                        <a:rPr lang="ru-RU" dirty="0" smtClean="0">
                          <a:latin typeface="Arial Black" panose="020B0A04020102020204" pitchFamily="34" charset="0"/>
                        </a:rPr>
                        <a:t>Если внесены изменения в закон, то эти изменения действуют не менее трех лет. Одновременно принимаются законы и подзаконные акты.  Достигнута синхронизация градостроительных норм с другими нормами законодательства.</a:t>
                      </a:r>
                      <a:endParaRPr lang="ru-RU" dirty="0">
                        <a:latin typeface="Arial Black" panose="020B0A04020102020204" pitchFamily="34" charset="0"/>
                      </a:endParaRPr>
                    </a:p>
                  </a:txBody>
                  <a:tcPr marL="88449" marR="88449"/>
                </a:tc>
                <a:extLst>
                  <a:ext uri="{0D108BD9-81ED-4DB2-BD59-A6C34878D82A}">
                    <a16:rowId xmlns="" xmlns:a16="http://schemas.microsoft.com/office/drawing/2014/main" val="3546989955"/>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5642" y="188640"/>
            <a:ext cx="7886700" cy="565945"/>
          </a:xfrm>
        </p:spPr>
        <p:txBody>
          <a:bodyPr>
            <a:normAutofit/>
          </a:bodyPr>
          <a:lstStyle/>
          <a:p>
            <a:pPr algn="ctr"/>
            <a:r>
              <a:rPr lang="ru-RU" sz="3200" b="1" dirty="0" smtClean="0">
                <a:latin typeface="Arial Black" panose="020B0A04020102020204" pitchFamily="34" charset="0"/>
              </a:rPr>
              <a:t>Барьеры – Пути решения</a:t>
            </a:r>
            <a:endParaRPr lang="ru-RU" sz="3200" b="1" dirty="0">
              <a:latin typeface="Arial Black" panose="020B0A04020102020204" pitchFamily="34"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377738900"/>
              </p:ext>
            </p:extLst>
          </p:nvPr>
        </p:nvGraphicFramePr>
        <p:xfrm>
          <a:off x="683568" y="865030"/>
          <a:ext cx="8153400" cy="4826241"/>
        </p:xfrm>
        <a:graphic>
          <a:graphicData uri="http://schemas.openxmlformats.org/drawingml/2006/table">
            <a:tbl>
              <a:tblPr firstRow="1" bandRow="1">
                <a:tableStyleId>{5C22544A-7EE6-4342-B048-85BDC9FD1C3A}</a:tableStyleId>
              </a:tblPr>
              <a:tblGrid>
                <a:gridCol w="2303168">
                  <a:extLst>
                    <a:ext uri="{9D8B030D-6E8A-4147-A177-3AD203B41FA5}">
                      <a16:colId xmlns="" xmlns:a16="http://schemas.microsoft.com/office/drawing/2014/main" val="1445671516"/>
                    </a:ext>
                  </a:extLst>
                </a:gridCol>
                <a:gridCol w="2593376">
                  <a:extLst>
                    <a:ext uri="{9D8B030D-6E8A-4147-A177-3AD203B41FA5}">
                      <a16:colId xmlns="" xmlns:a16="http://schemas.microsoft.com/office/drawing/2014/main" val="3166087297"/>
                    </a:ext>
                  </a:extLst>
                </a:gridCol>
                <a:gridCol w="3256856">
                  <a:extLst>
                    <a:ext uri="{9D8B030D-6E8A-4147-A177-3AD203B41FA5}">
                      <a16:colId xmlns="" xmlns:a16="http://schemas.microsoft.com/office/drawing/2014/main" val="1775957290"/>
                    </a:ext>
                  </a:extLst>
                </a:gridCol>
              </a:tblGrid>
              <a:tr h="505833">
                <a:tc>
                  <a:txBody>
                    <a:bodyPr/>
                    <a:lstStyle/>
                    <a:p>
                      <a:r>
                        <a:rPr lang="ru-RU" sz="1600" dirty="0" smtClean="0">
                          <a:latin typeface="Arial Black" panose="020B0A04020102020204" pitchFamily="34" charset="0"/>
                        </a:rPr>
                        <a:t>НОРМА </a:t>
                      </a:r>
                    </a:p>
                    <a:p>
                      <a:r>
                        <a:rPr lang="ru-RU" sz="1600" dirty="0" smtClean="0">
                          <a:latin typeface="Arial Black" panose="020B0A04020102020204" pitchFamily="34" charset="0"/>
                        </a:rPr>
                        <a:t>БУДУЩЕГО</a:t>
                      </a:r>
                      <a:endParaRPr lang="ru-RU" sz="1600" dirty="0">
                        <a:latin typeface="Arial Black" panose="020B0A04020102020204" pitchFamily="34" charset="0"/>
                      </a:endParaRPr>
                    </a:p>
                  </a:txBody>
                  <a:tcPr/>
                </a:tc>
                <a:tc>
                  <a:txBody>
                    <a:bodyPr/>
                    <a:lstStyle/>
                    <a:p>
                      <a:pPr algn="ctr"/>
                      <a:r>
                        <a:rPr lang="ru-RU" sz="1600" dirty="0" smtClean="0">
                          <a:latin typeface="Arial Black" panose="020B0A04020102020204" pitchFamily="34" charset="0"/>
                        </a:rPr>
                        <a:t>БАРЬЕРЫ</a:t>
                      </a:r>
                      <a:endParaRPr lang="ru-RU" sz="1600" dirty="0">
                        <a:latin typeface="Arial Black" panose="020B0A04020102020204" pitchFamily="34" charset="0"/>
                      </a:endParaRPr>
                    </a:p>
                  </a:txBody>
                  <a:tcPr/>
                </a:tc>
                <a:tc>
                  <a:txBody>
                    <a:bodyPr/>
                    <a:lstStyle/>
                    <a:p>
                      <a:r>
                        <a:rPr lang="ru-RU" sz="1600" dirty="0" smtClean="0">
                          <a:latin typeface="Arial Black" panose="020B0A04020102020204" pitchFamily="34" charset="0"/>
                        </a:rPr>
                        <a:t>ПУТИ РЕШЕНИЯ</a:t>
                      </a:r>
                      <a:endParaRPr lang="ru-RU" sz="1600" dirty="0">
                        <a:latin typeface="Arial Black" panose="020B0A04020102020204" pitchFamily="34" charset="0"/>
                      </a:endParaRPr>
                    </a:p>
                  </a:txBody>
                  <a:tcPr/>
                </a:tc>
                <a:extLst>
                  <a:ext uri="{0D108BD9-81ED-4DB2-BD59-A6C34878D82A}">
                    <a16:rowId xmlns="" xmlns:a16="http://schemas.microsoft.com/office/drawing/2014/main" val="245786512"/>
                  </a:ext>
                </a:extLst>
              </a:tr>
              <a:tr h="1783725">
                <a:tc rowSpan="2">
                  <a:txBody>
                    <a:bodyPr/>
                    <a:lstStyle/>
                    <a:p>
                      <a:pPr algn="l"/>
                      <a:r>
                        <a:rPr lang="ru-RU" sz="1600" dirty="0" smtClean="0">
                          <a:latin typeface="Arial Black" panose="020B0A04020102020204" pitchFamily="34" charset="0"/>
                        </a:rPr>
                        <a:t>Градостроительный кодекс-простой и понятный.</a:t>
                      </a:r>
                    </a:p>
                    <a:p>
                      <a:endParaRPr lang="ru-RU" sz="1600" dirty="0">
                        <a:latin typeface="Arial Black" panose="020B0A04020102020204" pitchFamily="34" charset="0"/>
                      </a:endParaRPr>
                    </a:p>
                  </a:txBody>
                  <a:tcPr/>
                </a:tc>
                <a:tc>
                  <a:txBody>
                    <a:bodyPr/>
                    <a:lstStyle/>
                    <a:p>
                      <a:r>
                        <a:rPr lang="ru-RU" sz="1600" dirty="0" smtClean="0">
                          <a:latin typeface="Arial Black" panose="020B0A04020102020204" pitchFamily="34" charset="0"/>
                        </a:rPr>
                        <a:t>«Необходимо взять и сделать».</a:t>
                      </a:r>
                      <a:endParaRPr lang="ru-RU" sz="1600" dirty="0">
                        <a:latin typeface="Arial Black" panose="020B0A04020102020204" pitchFamily="34" charset="0"/>
                      </a:endParaRPr>
                    </a:p>
                  </a:txBody>
                  <a:tcPr/>
                </a:tc>
                <a:tc>
                  <a:txBody>
                    <a:bodyPr/>
                    <a:lstStyle/>
                    <a:p>
                      <a:r>
                        <a:rPr lang="ru-RU" sz="1600" dirty="0" smtClean="0">
                          <a:latin typeface="Arial Black" panose="020B0A04020102020204" pitchFamily="34" charset="0"/>
                        </a:rPr>
                        <a:t>Создать программу, которая вносит все дополнения автоматически, создавая единый документ, в котором просто отслеживаются «белые пятна» и не состыковки. </a:t>
                      </a:r>
                      <a:endParaRPr lang="ru-RU" sz="1600" dirty="0">
                        <a:latin typeface="Arial Black" panose="020B0A04020102020204" pitchFamily="34" charset="0"/>
                      </a:endParaRPr>
                    </a:p>
                  </a:txBody>
                  <a:tcPr/>
                </a:tc>
                <a:extLst>
                  <a:ext uri="{0D108BD9-81ED-4DB2-BD59-A6C34878D82A}">
                    <a16:rowId xmlns="" xmlns:a16="http://schemas.microsoft.com/office/drawing/2014/main" val="3028723704"/>
                  </a:ext>
                </a:extLst>
              </a:tr>
              <a:tr h="2204961">
                <a:tc vMerge="1">
                  <a:txBody>
                    <a:bodyPr/>
                    <a:lstStyle/>
                    <a:p>
                      <a:endParaRPr lang="ru-RU" dirty="0"/>
                    </a:p>
                  </a:txBody>
                  <a:tcPr/>
                </a:tc>
                <a:tc>
                  <a:txBody>
                    <a:bodyPr/>
                    <a:lstStyle/>
                    <a:p>
                      <a:r>
                        <a:rPr lang="ru-RU" sz="1600" dirty="0" smtClean="0">
                          <a:latin typeface="Arial Black" panose="020B0A04020102020204" pitchFamily="34" charset="0"/>
                        </a:rPr>
                        <a:t>Разночтение в законодательстве.</a:t>
                      </a:r>
                      <a:endParaRPr lang="ru-RU" sz="1600" dirty="0">
                        <a:latin typeface="Arial Black" panose="020B0A04020102020204" pitchFamily="34" charset="0"/>
                      </a:endParaRPr>
                    </a:p>
                  </a:txBody>
                  <a:tcPr/>
                </a:tc>
                <a:tc>
                  <a:txBody>
                    <a:bodyPr/>
                    <a:lstStyle/>
                    <a:p>
                      <a:r>
                        <a:rPr lang="ru-RU" sz="1600" dirty="0" smtClean="0">
                          <a:latin typeface="Arial Black" panose="020B0A04020102020204" pitchFamily="34" charset="0"/>
                        </a:rPr>
                        <a:t>Привести к единому «знаменателю» понимания в законодательстве. </a:t>
                      </a:r>
                      <a:endParaRPr lang="ru-RU" sz="1600" dirty="0">
                        <a:latin typeface="Arial Black" panose="020B0A04020102020204" pitchFamily="34" charset="0"/>
                      </a:endParaRPr>
                    </a:p>
                  </a:txBody>
                  <a:tcPr/>
                </a:tc>
                <a:extLst>
                  <a:ext uri="{0D108BD9-81ED-4DB2-BD59-A6C34878D82A}">
                    <a16:rowId xmlns="" xmlns:a16="http://schemas.microsoft.com/office/drawing/2014/main" val="515376876"/>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5642" y="188640"/>
            <a:ext cx="7886700" cy="565945"/>
          </a:xfrm>
        </p:spPr>
        <p:txBody>
          <a:bodyPr>
            <a:normAutofit/>
          </a:bodyPr>
          <a:lstStyle/>
          <a:p>
            <a:pPr algn="ctr"/>
            <a:r>
              <a:rPr lang="ru-RU" sz="3200" b="1" dirty="0" smtClean="0">
                <a:latin typeface="Arial Black" panose="020B0A04020102020204" pitchFamily="34" charset="0"/>
              </a:rPr>
              <a:t>Барьеры – Пути решения</a:t>
            </a:r>
            <a:endParaRPr lang="ru-RU" sz="3200" b="1" dirty="0">
              <a:latin typeface="Arial Black" panose="020B0A04020102020204" pitchFamily="34"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578426271"/>
              </p:ext>
            </p:extLst>
          </p:nvPr>
        </p:nvGraphicFramePr>
        <p:xfrm>
          <a:off x="683568" y="754585"/>
          <a:ext cx="8153400" cy="8479798"/>
        </p:xfrm>
        <a:graphic>
          <a:graphicData uri="http://schemas.openxmlformats.org/drawingml/2006/table">
            <a:tbl>
              <a:tblPr firstRow="1" bandRow="1">
                <a:tableStyleId>{5C22544A-7EE6-4342-B048-85BDC9FD1C3A}</a:tableStyleId>
              </a:tblPr>
              <a:tblGrid>
                <a:gridCol w="2303168">
                  <a:extLst>
                    <a:ext uri="{9D8B030D-6E8A-4147-A177-3AD203B41FA5}">
                      <a16:colId xmlns="" xmlns:a16="http://schemas.microsoft.com/office/drawing/2014/main" val="1445671516"/>
                    </a:ext>
                  </a:extLst>
                </a:gridCol>
                <a:gridCol w="2593376">
                  <a:extLst>
                    <a:ext uri="{9D8B030D-6E8A-4147-A177-3AD203B41FA5}">
                      <a16:colId xmlns="" xmlns:a16="http://schemas.microsoft.com/office/drawing/2014/main" val="3166087297"/>
                    </a:ext>
                  </a:extLst>
                </a:gridCol>
                <a:gridCol w="3256856">
                  <a:extLst>
                    <a:ext uri="{9D8B030D-6E8A-4147-A177-3AD203B41FA5}">
                      <a16:colId xmlns="" xmlns:a16="http://schemas.microsoft.com/office/drawing/2014/main" val="1775957290"/>
                    </a:ext>
                  </a:extLst>
                </a:gridCol>
              </a:tblGrid>
              <a:tr h="147072">
                <a:tc>
                  <a:txBody>
                    <a:bodyPr/>
                    <a:lstStyle/>
                    <a:p>
                      <a:r>
                        <a:rPr lang="ru-RU" sz="1600" dirty="0" smtClean="0">
                          <a:latin typeface="Arial Black" panose="020B0A04020102020204" pitchFamily="34" charset="0"/>
                        </a:rPr>
                        <a:t>НОРМА </a:t>
                      </a:r>
                    </a:p>
                    <a:p>
                      <a:r>
                        <a:rPr lang="ru-RU" sz="1600" dirty="0" smtClean="0">
                          <a:latin typeface="Arial Black" panose="020B0A04020102020204" pitchFamily="34" charset="0"/>
                        </a:rPr>
                        <a:t>БУДУЩЕГО</a:t>
                      </a:r>
                      <a:endParaRPr lang="ru-RU" sz="1600" dirty="0">
                        <a:latin typeface="Arial Black" panose="020B0A04020102020204" pitchFamily="34" charset="0"/>
                      </a:endParaRPr>
                    </a:p>
                  </a:txBody>
                  <a:tcPr/>
                </a:tc>
                <a:tc>
                  <a:txBody>
                    <a:bodyPr/>
                    <a:lstStyle/>
                    <a:p>
                      <a:pPr algn="ctr"/>
                      <a:r>
                        <a:rPr lang="ru-RU" sz="1600" dirty="0" smtClean="0">
                          <a:latin typeface="Arial Black" panose="020B0A04020102020204" pitchFamily="34" charset="0"/>
                        </a:rPr>
                        <a:t>БАРЬЕРЫ</a:t>
                      </a:r>
                      <a:endParaRPr lang="ru-RU" sz="1600" dirty="0">
                        <a:latin typeface="Arial Black" panose="020B0A04020102020204" pitchFamily="34" charset="0"/>
                      </a:endParaRPr>
                    </a:p>
                  </a:txBody>
                  <a:tcPr/>
                </a:tc>
                <a:tc>
                  <a:txBody>
                    <a:bodyPr/>
                    <a:lstStyle/>
                    <a:p>
                      <a:r>
                        <a:rPr lang="ru-RU" sz="1600" dirty="0" smtClean="0">
                          <a:latin typeface="Arial Black" panose="020B0A04020102020204" pitchFamily="34" charset="0"/>
                        </a:rPr>
                        <a:t>ПУТИ РЕШЕНИЯ</a:t>
                      </a:r>
                      <a:endParaRPr lang="ru-RU" sz="1600" dirty="0">
                        <a:latin typeface="Arial Black" panose="020B0A04020102020204" pitchFamily="34" charset="0"/>
                      </a:endParaRPr>
                    </a:p>
                  </a:txBody>
                  <a:tcPr/>
                </a:tc>
                <a:extLst>
                  <a:ext uri="{0D108BD9-81ED-4DB2-BD59-A6C34878D82A}">
                    <a16:rowId xmlns="" xmlns:a16="http://schemas.microsoft.com/office/drawing/2014/main" val="245786512"/>
                  </a:ext>
                </a:extLst>
              </a:tr>
              <a:tr h="570638">
                <a:tc rowSpan="7">
                  <a:txBody>
                    <a:bodyPr/>
                    <a:lstStyle/>
                    <a:p>
                      <a:pPr algn="l"/>
                      <a:r>
                        <a:rPr lang="ru-RU" sz="1600" dirty="0" smtClean="0">
                          <a:latin typeface="Arial Black" panose="020B0A04020102020204" pitchFamily="34" charset="0"/>
                        </a:rPr>
                        <a:t>Градостроительный кодекс-простой и понятный.</a:t>
                      </a:r>
                    </a:p>
                    <a:p>
                      <a:endParaRPr lang="ru-RU" sz="1600" dirty="0">
                        <a:latin typeface="Arial Black" panose="020B0A04020102020204" pitchFamily="34" charset="0"/>
                      </a:endParaRPr>
                    </a:p>
                  </a:txBody>
                  <a:tcPr/>
                </a:tc>
                <a:tc>
                  <a:txBody>
                    <a:bodyPr/>
                    <a:lstStyle/>
                    <a:p>
                      <a:pPr algn="just">
                        <a:lnSpc>
                          <a:spcPct val="115000"/>
                        </a:lnSpc>
                        <a:spcAft>
                          <a:spcPts val="0"/>
                        </a:spcAft>
                      </a:pPr>
                      <a:r>
                        <a:rPr lang="ru-RU" sz="1800">
                          <a:effectLst/>
                          <a:latin typeface="Arial Black" panose="020B0A0402010202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gn="just">
                        <a:lnSpc>
                          <a:spcPct val="115000"/>
                        </a:lnSpc>
                        <a:spcAft>
                          <a:spcPts val="0"/>
                        </a:spcAft>
                      </a:pPr>
                      <a:r>
                        <a:rPr lang="ru-RU" sz="1800">
                          <a:effectLst/>
                          <a:latin typeface="Arial Black" panose="020B0A04020102020204" pitchFamily="34" charset="0"/>
                          <a:ea typeface="Calibri" panose="020F0502020204030204" pitchFamily="34" charset="0"/>
                          <a:cs typeface="Times New Roman" panose="02020603050405020304" pitchFamily="18" charset="0"/>
                        </a:rPr>
                        <a:t>Направить предложения от имени лица обладающего законодательной инициативой (Дума ХМАО, Губернатор) в согласительную комиссию.</a:t>
                      </a:r>
                    </a:p>
                  </a:txBody>
                  <a:tcPr marL="68580" marR="68580" marT="0" marB="0"/>
                </a:tc>
                <a:extLst>
                  <a:ext uri="{0D108BD9-81ED-4DB2-BD59-A6C34878D82A}">
                    <a16:rowId xmlns="" xmlns:a16="http://schemas.microsoft.com/office/drawing/2014/main" val="3028723704"/>
                  </a:ext>
                </a:extLst>
              </a:tr>
              <a:tr h="570638">
                <a:tc vMerge="1">
                  <a:txBody>
                    <a:bodyPr/>
                    <a:lstStyle/>
                    <a:p>
                      <a:endParaRPr lang="ru-RU" dirty="0"/>
                    </a:p>
                  </a:txBody>
                  <a:tcPr/>
                </a:tc>
                <a:tc>
                  <a:txBody>
                    <a:bodyPr/>
                    <a:lstStyle/>
                    <a:p>
                      <a:pPr algn="just">
                        <a:lnSpc>
                          <a:spcPct val="115000"/>
                        </a:lnSpc>
                        <a:spcAft>
                          <a:spcPts val="0"/>
                        </a:spcAft>
                      </a:pPr>
                      <a:r>
                        <a:rPr lang="ru-RU" sz="1800">
                          <a:effectLst/>
                          <a:latin typeface="Arial Black" panose="020B0A04020102020204" pitchFamily="34" charset="0"/>
                          <a:ea typeface="Calibri" panose="020F0502020204030204" pitchFamily="34" charset="0"/>
                          <a:cs typeface="Times New Roman" panose="02020603050405020304" pitchFamily="18" charset="0"/>
                        </a:rPr>
                        <a:t>Написан не тем органом государственной власти (МинЭК)</a:t>
                      </a:r>
                    </a:p>
                  </a:txBody>
                  <a:tcPr marL="68580" marR="68580" marT="0" marB="0"/>
                </a:tc>
                <a:tc>
                  <a:txBody>
                    <a:bodyPr/>
                    <a:lstStyle/>
                    <a:p>
                      <a:pPr algn="just">
                        <a:lnSpc>
                          <a:spcPct val="115000"/>
                        </a:lnSpc>
                        <a:spcAft>
                          <a:spcPts val="0"/>
                        </a:spcAft>
                      </a:pPr>
                      <a:r>
                        <a:rPr lang="ru-RU" sz="1800" dirty="0">
                          <a:effectLst/>
                          <a:latin typeface="Arial Black" panose="020B0A04020102020204" pitchFamily="34" charset="0"/>
                          <a:ea typeface="Calibri" panose="020F0502020204030204" pitchFamily="34" charset="0"/>
                          <a:cs typeface="Times New Roman" panose="02020603050405020304" pitchFamily="18" charset="0"/>
                        </a:rPr>
                        <a:t>Направить предложения от имени лица обладающего законодательной инициативой (Дума ХМАО, Губернатор) в согласительную комиссию.</a:t>
                      </a:r>
                    </a:p>
                  </a:txBody>
                  <a:tcPr marL="68580" marR="68580" marT="0" marB="0"/>
                </a:tc>
                <a:extLst>
                  <a:ext uri="{0D108BD9-81ED-4DB2-BD59-A6C34878D82A}">
                    <a16:rowId xmlns="" xmlns:a16="http://schemas.microsoft.com/office/drawing/2014/main" val="515376876"/>
                  </a:ext>
                </a:extLst>
              </a:tr>
              <a:tr h="570638">
                <a:tc vMerge="1">
                  <a:txBody>
                    <a:bodyPr/>
                    <a:lstStyle/>
                    <a:p>
                      <a:endParaRPr lang="ru-RU" dirty="0"/>
                    </a:p>
                  </a:txBody>
                  <a:tcPr/>
                </a:tc>
                <a:tc>
                  <a:txBody>
                    <a:bodyPr/>
                    <a:lstStyle/>
                    <a:p>
                      <a:endParaRPr lang="ru-RU" sz="1600" dirty="0">
                        <a:latin typeface="Arial Black" panose="020B0A04020102020204" pitchFamily="34" charset="0"/>
                      </a:endParaRPr>
                    </a:p>
                  </a:txBody>
                  <a:tcPr/>
                </a:tc>
                <a:tc>
                  <a:txBody>
                    <a:bodyPr/>
                    <a:lstStyle/>
                    <a:p>
                      <a:endParaRPr lang="ru-RU" sz="1600" dirty="0">
                        <a:latin typeface="Arial Black" panose="020B0A04020102020204" pitchFamily="34" charset="0"/>
                      </a:endParaRPr>
                    </a:p>
                  </a:txBody>
                  <a:tcPr/>
                </a:tc>
                <a:extLst>
                  <a:ext uri="{0D108BD9-81ED-4DB2-BD59-A6C34878D82A}">
                    <a16:rowId xmlns="" xmlns:a16="http://schemas.microsoft.com/office/drawing/2014/main" val="276554106"/>
                  </a:ext>
                </a:extLst>
              </a:tr>
              <a:tr h="570638">
                <a:tc vMerge="1">
                  <a:txBody>
                    <a:bodyPr/>
                    <a:lstStyle/>
                    <a:p>
                      <a:endParaRPr lang="ru-RU" dirty="0"/>
                    </a:p>
                  </a:txBody>
                  <a:tcPr/>
                </a:tc>
                <a:tc>
                  <a:txBody>
                    <a:bodyPr/>
                    <a:lstStyle/>
                    <a:p>
                      <a:endParaRPr lang="ru-RU" dirty="0"/>
                    </a:p>
                  </a:txBody>
                  <a:tcPr/>
                </a:tc>
                <a:tc>
                  <a:txBody>
                    <a:bodyPr/>
                    <a:lstStyle/>
                    <a:p>
                      <a:endParaRPr lang="ru-RU" dirty="0"/>
                    </a:p>
                  </a:txBody>
                  <a:tcPr/>
                </a:tc>
                <a:extLst>
                  <a:ext uri="{0D108BD9-81ED-4DB2-BD59-A6C34878D82A}">
                    <a16:rowId xmlns="" xmlns:a16="http://schemas.microsoft.com/office/drawing/2014/main" val="3317261324"/>
                  </a:ext>
                </a:extLst>
              </a:tr>
              <a:tr h="570638">
                <a:tc vMerge="1">
                  <a:txBody>
                    <a:bodyPr/>
                    <a:lstStyle/>
                    <a:p>
                      <a:endParaRPr lang="ru-RU" dirty="0"/>
                    </a:p>
                  </a:txBody>
                  <a:tcPr/>
                </a:tc>
                <a:tc>
                  <a:txBody>
                    <a:bodyPr/>
                    <a:lstStyle/>
                    <a:p>
                      <a:endParaRPr lang="ru-RU"/>
                    </a:p>
                  </a:txBody>
                  <a:tcPr/>
                </a:tc>
                <a:tc>
                  <a:txBody>
                    <a:bodyPr/>
                    <a:lstStyle/>
                    <a:p>
                      <a:endParaRPr lang="ru-RU" dirty="0"/>
                    </a:p>
                  </a:txBody>
                  <a:tcPr/>
                </a:tc>
                <a:extLst>
                  <a:ext uri="{0D108BD9-81ED-4DB2-BD59-A6C34878D82A}">
                    <a16:rowId xmlns="" xmlns:a16="http://schemas.microsoft.com/office/drawing/2014/main" val="2040030524"/>
                  </a:ext>
                </a:extLst>
              </a:tr>
              <a:tr h="570638">
                <a:tc vMerge="1">
                  <a:txBody>
                    <a:bodyPr/>
                    <a:lstStyle/>
                    <a:p>
                      <a:endParaRPr lang="ru-RU" dirty="0"/>
                    </a:p>
                  </a:txBody>
                  <a:tcPr/>
                </a:tc>
                <a:tc>
                  <a:txBody>
                    <a:bodyPr/>
                    <a:lstStyle/>
                    <a:p>
                      <a:endParaRPr lang="ru-RU"/>
                    </a:p>
                  </a:txBody>
                  <a:tcPr/>
                </a:tc>
                <a:tc>
                  <a:txBody>
                    <a:bodyPr/>
                    <a:lstStyle/>
                    <a:p>
                      <a:endParaRPr lang="ru-RU" dirty="0"/>
                    </a:p>
                  </a:txBody>
                  <a:tcPr/>
                </a:tc>
                <a:extLst>
                  <a:ext uri="{0D108BD9-81ED-4DB2-BD59-A6C34878D82A}">
                    <a16:rowId xmlns="" xmlns:a16="http://schemas.microsoft.com/office/drawing/2014/main" val="213791346"/>
                  </a:ext>
                </a:extLst>
              </a:tr>
              <a:tr h="570638">
                <a:tc vMerge="1">
                  <a:txBody>
                    <a:bodyPr/>
                    <a:lstStyle/>
                    <a:p>
                      <a:endParaRPr lang="ru-RU" dirty="0"/>
                    </a:p>
                  </a:txBody>
                  <a:tcPr/>
                </a:tc>
                <a:tc>
                  <a:txBody>
                    <a:bodyPr/>
                    <a:lstStyle/>
                    <a:p>
                      <a:endParaRPr lang="ru-RU"/>
                    </a:p>
                  </a:txBody>
                  <a:tcPr/>
                </a:tc>
                <a:tc>
                  <a:txBody>
                    <a:bodyPr/>
                    <a:lstStyle/>
                    <a:p>
                      <a:endParaRPr lang="ru-RU" dirty="0"/>
                    </a:p>
                  </a:txBody>
                  <a:tcPr/>
                </a:tc>
                <a:extLst>
                  <a:ext uri="{0D108BD9-81ED-4DB2-BD59-A6C34878D82A}">
                    <a16:rowId xmlns="" xmlns:a16="http://schemas.microsoft.com/office/drawing/2014/main" val="875899943"/>
                  </a:ext>
                </a:extLst>
              </a:tr>
            </a:tbl>
          </a:graphicData>
        </a:graphic>
      </p:graphicFrame>
    </p:spTree>
    <p:extLst>
      <p:ext uri="{BB962C8B-B14F-4D97-AF65-F5344CB8AC3E}">
        <p14:creationId xmlns:p14="http://schemas.microsoft.com/office/powerpoint/2010/main" val="3352966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Шаблон_17-18 декабря _ИСИ.potx" id="{17E001CF-E5CC-40E0-9973-0E02D8D1F97D}" vid="{137BB429-239F-485B-9D89-2CD4E7D3B58A}"/>
    </a:ext>
  </a:extLst>
</a:theme>
</file>

<file path=docProps/app.xml><?xml version="1.0" encoding="utf-8"?>
<Properties xmlns="http://schemas.openxmlformats.org/officeDocument/2006/extended-properties" xmlns:vt="http://schemas.openxmlformats.org/officeDocument/2006/docPropsVTypes">
  <Template/>
  <TotalTime>1342</TotalTime>
  <Words>2605</Words>
  <Application>Microsoft Office PowerPoint</Application>
  <PresentationFormat>Экран (4:3)</PresentationFormat>
  <Paragraphs>416</Paragraphs>
  <Slides>34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34</vt:i4>
      </vt:variant>
    </vt:vector>
  </HeadingPairs>
  <TitlesOfParts>
    <vt:vector size="41" baseType="lpstr">
      <vt:lpstr>Arial Unicode MS</vt:lpstr>
      <vt:lpstr>Arial</vt:lpstr>
      <vt:lpstr>Arial Black</vt:lpstr>
      <vt:lpstr>Calibri</vt:lpstr>
      <vt:lpstr>Calibri Light</vt:lpstr>
      <vt:lpstr>Times New Roman</vt:lpstr>
      <vt:lpstr>Тема Office</vt:lpstr>
      <vt:lpstr>Презентация PowerPoint</vt:lpstr>
      <vt:lpstr>Группа: «Градостроительное регулирование и порядок получения разрешительной документации»</vt:lpstr>
      <vt:lpstr>Нормы настоящего-Нормы будущего </vt:lpstr>
      <vt:lpstr>Нормы настоящего-Нормы будущего </vt:lpstr>
      <vt:lpstr>Нормы настоящего-Нормы будущего </vt:lpstr>
      <vt:lpstr>Нормы настоящего-Нормы будущего </vt:lpstr>
      <vt:lpstr>  Нормы настоящего-Нормы будущего Топ-3  </vt:lpstr>
      <vt:lpstr>Барьеры – Пути решения</vt:lpstr>
      <vt:lpstr>Барьеры – Пути решения</vt:lpstr>
      <vt:lpstr>Барьеры – Пути решения</vt:lpstr>
      <vt:lpstr>Барьеры – Пути решения</vt:lpstr>
      <vt:lpstr>Барьеры – Пути решения</vt:lpstr>
      <vt:lpstr>Барьеры – Пути решения</vt:lpstr>
      <vt:lpstr>Миссия группы</vt:lpstr>
      <vt:lpstr>Личные миссии – Объявленные действия</vt:lpstr>
      <vt:lpstr>Личные миссии – Объявленные действия</vt:lpstr>
      <vt:lpstr>Личные миссии – Объявленные действия</vt:lpstr>
      <vt:lpstr>Контрагенты и Продукты/эффекты</vt:lpstr>
      <vt:lpstr>Контрагенты и Продукты/эффекты</vt:lpstr>
      <vt:lpstr>Контрагенты и Продукты/эффекты</vt:lpstr>
      <vt:lpstr>Контрагенты и Продукты/эффекты</vt:lpstr>
      <vt:lpstr>Ключевые Контрагенты и Продукты/эффекты</vt:lpstr>
      <vt:lpstr>Образ будущего 2030г</vt:lpstr>
      <vt:lpstr>Образ будущего 2030г</vt:lpstr>
      <vt:lpstr>Образ будущего 2030г</vt:lpstr>
      <vt:lpstr>Образ будущего 2030г</vt:lpstr>
      <vt:lpstr>Реестр инициатив и проектов ТОП-3</vt:lpstr>
      <vt:lpstr>Дорожная Карта </vt:lpstr>
      <vt:lpstr>Дорожная Карта </vt:lpstr>
      <vt:lpstr>Дорожная Карта </vt:lpstr>
      <vt:lpstr>Сценарий запуска</vt:lpstr>
      <vt:lpstr>Сценарий запуска</vt:lpstr>
      <vt:lpstr>Запрос к большому жюри и другим группам</vt:lpstr>
      <vt:lpstr>Группа «Градостроительное регулирование и порядок получения разрешительной документации»</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библиотека</cp:lastModifiedBy>
  <cp:revision>79</cp:revision>
  <cp:lastPrinted>2019-04-11T12:18:55Z</cp:lastPrinted>
  <dcterms:created xsi:type="dcterms:W3CDTF">2018-09-27T08:02:01Z</dcterms:created>
  <dcterms:modified xsi:type="dcterms:W3CDTF">2019-04-11T12:21:51Z</dcterms:modified>
</cp:coreProperties>
</file>