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0" r:id="rId3"/>
    <p:sldId id="265" r:id="rId4"/>
    <p:sldId id="270" r:id="rId5"/>
    <p:sldId id="269" r:id="rId6"/>
    <p:sldId id="274" r:id="rId7"/>
    <p:sldId id="276" r:id="rId8"/>
    <p:sldId id="278" r:id="rId9"/>
    <p:sldId id="277" r:id="rId10"/>
    <p:sldId id="279" r:id="rId11"/>
    <p:sldId id="280" r:id="rId12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586"/>
  </p:normalViewPr>
  <p:slideViewPr>
    <p:cSldViewPr>
      <p:cViewPr>
        <p:scale>
          <a:sx n="75" d="100"/>
          <a:sy n="75" d="100"/>
        </p:scale>
        <p:origin x="-123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A57C3-33B4-4F14-B709-4951C682FD8D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1235075"/>
            <a:ext cx="4446587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56150"/>
            <a:ext cx="5408613" cy="3890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888"/>
            <a:ext cx="29305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386888"/>
            <a:ext cx="29305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B9A69-D5FE-4A02-80EE-6C6F03B7DF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44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B9A69-D5FE-4A02-80EE-6C6F03B7DF4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37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B9A69-D5FE-4A02-80EE-6C6F03B7DF4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323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5BE64A-DE52-4F33-86E2-CA482183833C}" type="slidenum">
              <a:rPr lang="en-US"/>
              <a:pPr/>
              <a:t>6</a:t>
            </a:fld>
            <a:endParaRPr lang="en-US"/>
          </a:p>
        </p:txBody>
      </p:sp>
      <p:sp>
        <p:nvSpPr>
          <p:cNvPr id="11265" name="Rectangle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US" sz="2500" dirty="0">
              <a:latin typeface="Arial" charset="0"/>
              <a:cs typeface="Arial Unicode MS" charset="0"/>
            </a:endParaRPr>
          </a:p>
        </p:txBody>
      </p:sp>
      <p:sp>
        <p:nvSpPr>
          <p:cNvPr id="11266" name="Rectangle 2"/>
          <p:cNvSpPr txBox="1"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6015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5BE64A-DE52-4F33-86E2-CA482183833C}" type="slidenum">
              <a:rPr lang="en-US"/>
              <a:pPr/>
              <a:t>7</a:t>
            </a:fld>
            <a:endParaRPr lang="en-US"/>
          </a:p>
        </p:txBody>
      </p:sp>
      <p:sp>
        <p:nvSpPr>
          <p:cNvPr id="11265" name="Rectangle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US" sz="2500" dirty="0">
              <a:latin typeface="Arial" charset="0"/>
              <a:cs typeface="Arial Unicode MS" charset="0"/>
            </a:endParaRPr>
          </a:p>
        </p:txBody>
      </p:sp>
      <p:sp>
        <p:nvSpPr>
          <p:cNvPr id="11266" name="Rectangle 2"/>
          <p:cNvSpPr txBox="1"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92446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5BE64A-DE52-4F33-86E2-CA482183833C}" type="slidenum">
              <a:rPr lang="en-US"/>
              <a:pPr/>
              <a:t>8</a:t>
            </a:fld>
            <a:endParaRPr lang="en-US"/>
          </a:p>
        </p:txBody>
      </p:sp>
      <p:sp>
        <p:nvSpPr>
          <p:cNvPr id="11265" name="Rectangle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US" sz="2500" dirty="0">
              <a:latin typeface="Arial" charset="0"/>
              <a:cs typeface="Arial Unicode MS" charset="0"/>
            </a:endParaRPr>
          </a:p>
        </p:txBody>
      </p:sp>
      <p:sp>
        <p:nvSpPr>
          <p:cNvPr id="11266" name="Rectangle 2"/>
          <p:cNvSpPr txBox="1"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8667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5BE64A-DE52-4F33-86E2-CA482183833C}" type="slidenum">
              <a:rPr lang="en-US"/>
              <a:pPr/>
              <a:t>9</a:t>
            </a:fld>
            <a:endParaRPr lang="en-US"/>
          </a:p>
        </p:txBody>
      </p:sp>
      <p:sp>
        <p:nvSpPr>
          <p:cNvPr id="11265" name="Rectangle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US" sz="2500" dirty="0">
              <a:latin typeface="Arial" charset="0"/>
              <a:cs typeface="Arial Unicode MS" charset="0"/>
            </a:endParaRPr>
          </a:p>
        </p:txBody>
      </p:sp>
      <p:sp>
        <p:nvSpPr>
          <p:cNvPr id="11266" name="Rectangle 2"/>
          <p:cNvSpPr txBox="1"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47854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6093296"/>
            <a:ext cx="6705600" cy="90872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</a:rPr>
              <a:t>Ассоциация предпринимателей нашей «маленькой»  территории</a:t>
            </a:r>
            <a:r>
              <a:rPr lang="ru-RU" sz="1800" b="1" dirty="0" smtClean="0"/>
              <a:t>.</a:t>
            </a:r>
            <a:endParaRPr lang="ru-RU" sz="1800" dirty="0" smtClean="0"/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Логотип ФПП_png.png"/>
          <p:cNvPicPr>
            <a:picLocks noChangeAspect="1"/>
          </p:cNvPicPr>
          <p:nvPr/>
        </p:nvPicPr>
        <p:blipFill>
          <a:blip r:embed="rId3" cstate="print">
            <a:lum bright="40000" contrast="-30000"/>
          </a:blip>
          <a:stretch>
            <a:fillRect/>
          </a:stretch>
        </p:blipFill>
        <p:spPr>
          <a:xfrm>
            <a:off x="2143108" y="928670"/>
            <a:ext cx="2071702" cy="9470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182683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Группа №7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Рисунок 7" descr="Nas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86" y="1142984"/>
            <a:ext cx="1428760" cy="572338"/>
          </a:xfrm>
          <a:prstGeom prst="rect">
            <a:avLst/>
          </a:prstGeom>
        </p:spPr>
      </p:pic>
      <p:pic>
        <p:nvPicPr>
          <p:cNvPr id="1026" name="Picture 2" descr="C:\Users\Антон\Desktop\Безымянный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33375"/>
            <a:ext cx="9144000" cy="550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Сценарий запуска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09508035"/>
              </p:ext>
            </p:extLst>
          </p:nvPr>
        </p:nvGraphicFramePr>
        <p:xfrm>
          <a:off x="755576" y="1628801"/>
          <a:ext cx="8153400" cy="4536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43837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Этап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Ответственный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Участники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873061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1.01.2019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Обратиться в муниципалитет, о снижении кредитных ставок и норм налога до 5 % 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Кочатков Д.Е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Бекетова Н.В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620609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Ноябрь-декабрь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Сформировать кадровую базу и черный список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Бекетова Н.В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Соколова С.В , Жигулин В.В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1377963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Январь 2019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Обратиться к уполномоченному по защите прав предпринимателей о приобретением обслуживанием </a:t>
                      </a:r>
                      <a:r>
                        <a:rPr lang="ru-RU" sz="1000" dirty="0" err="1">
                          <a:latin typeface="Calibri"/>
                          <a:ea typeface="Times New Roman"/>
                          <a:cs typeface="Times New Roman"/>
                        </a:rPr>
                        <a:t>онлайн</a:t>
                      </a: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 касс за счет налоговых органов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Бекетова Н.В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Саяпова Л.Т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620609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Декабрь 2018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Создание инициативной группы с  каналом связи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Жигулин В.В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Соколова С.В, Бекетова Н.В, Казанцев К.В, Саяпова Л.Т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6058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/>
                        <a:t>Сефералиева</a:t>
                      </a:r>
                      <a:r>
                        <a:rPr lang="ru-RU" sz="1000" dirty="0" smtClean="0"/>
                        <a:t> С.И.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Бекетова</a:t>
                      </a:r>
                      <a:r>
                        <a:rPr lang="ru-RU" sz="1000" baseline="0" dirty="0" smtClean="0"/>
                        <a:t> Н.В.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640" y="5733256"/>
            <a:ext cx="9701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Декабрь 2018 </a:t>
            </a:r>
            <a:endParaRPr lang="ru-RU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5579367"/>
            <a:ext cx="20665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Договориться   о встрече с </a:t>
            </a:r>
          </a:p>
          <a:p>
            <a:r>
              <a:rPr lang="ru-RU" sz="1000" dirty="0" smtClean="0"/>
              <a:t>представителями гос. </a:t>
            </a:r>
            <a:r>
              <a:rPr lang="ru-RU" sz="1000" dirty="0"/>
              <a:t>к</a:t>
            </a:r>
            <a:r>
              <a:rPr lang="ru-RU" sz="1000" dirty="0" smtClean="0"/>
              <a:t>орпораций</a:t>
            </a:r>
          </a:p>
          <a:p>
            <a:r>
              <a:rPr lang="ru-RU" sz="1000" dirty="0" smtClean="0"/>
              <a:t>ответственными за соц. политику.</a:t>
            </a:r>
            <a:endParaRPr lang="ru-RU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Сценарий запуска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60" y="1844824"/>
          <a:ext cx="8153400" cy="424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510097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Этап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Ответственный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Участники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72496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15.12.18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Озвучить свои пожелание в подготовке и квалификации действующих предпринимателей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latin typeface="Calibri"/>
                          <a:ea typeface="Times New Roman"/>
                          <a:cs typeface="Times New Roman"/>
                        </a:rPr>
                        <a:t>Жигулин</a:t>
                      </a: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 В.В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515336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30.12.18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Наладить отношения с зарубежными коллегами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latin typeface="Calibri"/>
                          <a:ea typeface="Times New Roman"/>
                          <a:cs typeface="Times New Roman"/>
                        </a:rPr>
                        <a:t>Жигулин</a:t>
                      </a: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 В.В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72496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1.01.19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Обратиться к исполнительным  властям для выявление незаконно действующих предпринимателей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Соколова С.В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177310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Обращение в отдел по развитию промышленности и к уполномоченному по защите прав предпринимателей с проблемами местных производителей, для которых затруднена работа с федеральными сетями и налаживания коммуникации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Казанцев К.В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</a:t>
            </a:r>
            <a:r>
              <a:rPr lang="ru-RU" b="1" dirty="0" smtClean="0">
                <a:solidFill>
                  <a:srgbClr val="000000"/>
                </a:solidFill>
              </a:rPr>
              <a:t>Ассоциация предпринимателей нашей «маленькой»  территории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557673" cy="4824536"/>
          </a:xfrm>
        </p:spPr>
        <p:txBody>
          <a:bodyPr/>
          <a:lstStyle/>
          <a:p>
            <a:pPr>
              <a:buNone/>
            </a:pPr>
            <a:r>
              <a:rPr lang="ru-RU" sz="1800" b="1" i="1" dirty="0" smtClean="0"/>
              <a:t>Лидер группы</a:t>
            </a:r>
            <a:r>
              <a:rPr lang="en-US" sz="1800" b="1" i="1" dirty="0" smtClean="0"/>
              <a:t>:</a:t>
            </a:r>
            <a:endParaRPr lang="ru-RU" sz="1800" dirty="0" smtClean="0"/>
          </a:p>
          <a:p>
            <a:pPr>
              <a:buNone/>
            </a:pPr>
            <a:r>
              <a:rPr lang="ru-RU" sz="1800" b="1" i="1" dirty="0" smtClean="0"/>
              <a:t>Координатор группы</a:t>
            </a:r>
            <a:r>
              <a:rPr lang="en-US" sz="1800" dirty="0" smtClean="0"/>
              <a:t>:</a:t>
            </a:r>
            <a:r>
              <a:rPr lang="ru-RU" sz="1800" b="1" dirty="0" smtClean="0"/>
              <a:t>Иванов Александр Александрович </a:t>
            </a:r>
            <a:endParaRPr lang="ru-RU" sz="1800" dirty="0" smtClean="0"/>
          </a:p>
          <a:p>
            <a:pPr>
              <a:buNone/>
            </a:pPr>
            <a:r>
              <a:rPr lang="ru-RU" sz="1800" b="1" i="1" dirty="0" smtClean="0"/>
              <a:t>Ассистент: Рогозина Анна Дмитриевна </a:t>
            </a:r>
          </a:p>
          <a:p>
            <a:pPr>
              <a:buNone/>
            </a:pPr>
            <a:r>
              <a:rPr lang="ru-RU" sz="1800" b="1" i="1" dirty="0"/>
              <a:t>	</a:t>
            </a:r>
            <a:r>
              <a:rPr lang="ru-RU" sz="1800" b="1" i="1" dirty="0" smtClean="0"/>
              <a:t>				</a:t>
            </a:r>
            <a:r>
              <a:rPr lang="ru-RU" sz="2000" b="1" dirty="0" smtClean="0"/>
              <a:t>Участники</a:t>
            </a:r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494407"/>
              </p:ext>
            </p:extLst>
          </p:nvPr>
        </p:nvGraphicFramePr>
        <p:xfrm>
          <a:off x="539552" y="2996952"/>
          <a:ext cx="8136904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Шульга Светлана Викторовна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Кирьянов Игорь Георгиевич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Казанаев Константин Витальевич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Кочетков Дмитрий Евгеньевич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Соколова Светлана Владимировна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Саяпова Лилия Тимерханова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Арлашнина Марина Дмитриевна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Жигулин Виталий Владимирович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Сафронов Андрей Викторович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Лаптева Оксана Петровна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Бекетова Наталия Викторовна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Сефералиева Селимат Ибрагимовна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Федотова Юлия Аполинарьевна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Мисси</a:t>
            </a:r>
            <a:r>
              <a:rPr lang="ru-RU" b="1" dirty="0"/>
              <a:t>я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Улучшение качества жизни  всех граждан по средством создания благоприятных условий ведения предпринимательской деятельности.  Осведомленность власти о проблемах малого и среднего бизнеса 365\24. Субсидии на консалтинг и оптимальные кредитные ставки для предпринимателей. Социальная ответственность крупных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госкорпораций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нефтяных компаний, для поддержки социальных предпринимателей. Малому  предпринимательству налоговые каникулы  на 5 лет. Поддержка  работы Ассоциации предпринимателей нашей «маленькой»  территории. Опыт успешных предпринимателей для действующих и начинающих. Предпринимательство Югры богато и довольно.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4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Образ будущего 2024г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70000" lnSpcReduction="20000"/>
          </a:bodyPr>
          <a:lstStyle/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2024 год. Эффективная работа исполнительных властей. Соглашение, сотрудничество, взаимопомощь с муниципалитетом. Спрос потребность раскрывает окружная администрация. Долгосрочное планирование норм в законе. Разбиты аукционы на лоты, по товарам произведенные в регионе и других регионах. Уменьшены налоги и снижены кредитные ставки, уменьшен процент ипотеки до 5%. Возможность менять системы налогообложения хотя бы 2 раза в год. Возмещение оплаты приобретенного оборудования 100% до 300 тыс. рублей всем предпринимателям. Доступны  все меры поддержки всем предпринимателям. Приобретение  и обслуживание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касс  за счет налоговых органов. Социальная  ответственность крупных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госкорпораций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для поддержки социальных предпринимателей. Работает закон запрещающий ввоз импортных вредных овощей и фруктов. Развит местный предпринимательский рынок.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66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Образ будущего 2024г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856984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Федеральные сети в первую очередь работают с местными производителями. Созданы узнаваемые известные всем бренды региональных производителей с учетом северных особенностей. Работает федеральная сеть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Югра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Россия. Здоровая конкуренция. Регистрация и взаимодействие  через единую сеть. Доступный механизм использования наёмного труда и единственный налог для малого бизнеса в размере 10%  от выручки. Хорошая кадровая база, черный список. Грамотное обучение предпринимателей с сопровождением. Внедрен опыт успешных заграничных предпринимателей. Граждане уходят на пенсию женщины в 50 лет, мужчины 55 лет. Предпринимательство Югры богато и довольно.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3628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-142900"/>
            <a:ext cx="2446560" cy="773362"/>
          </a:xfrm>
          <a:ln/>
        </p:spPr>
        <p:txBody>
          <a:bodyPr lIns="82945" tIns="41473" rIns="82945" bIns="4147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ru-RU" sz="2000" b="1" dirty="0">
                <a:latin typeface="Arial" charset="0"/>
                <a:cs typeface="Arial" charset="0"/>
              </a:rPr>
              <a:t>Дорожная карта</a:t>
            </a:r>
          </a:p>
        </p:txBody>
      </p: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V="1">
            <a:off x="1465920" y="945349"/>
            <a:ext cx="5832000" cy="17282"/>
          </a:xfrm>
          <a:prstGeom prst="bentConnector5">
            <a:avLst>
              <a:gd name="adj1" fmla="val 44931"/>
              <a:gd name="adj2" fmla="val 100000"/>
              <a:gd name="adj3" fmla="val 100000"/>
            </a:avLst>
          </a:prstGeom>
          <a:noFill/>
          <a:ln w="25560" cap="flat">
            <a:solidFill>
              <a:srgbClr val="3F3F3F"/>
            </a:solidFill>
            <a:prstDash val="sysDot"/>
            <a:round/>
            <a:headEnd type="oval" w="sm" len="sm"/>
            <a:tailEnd type="oval" w="sm" len="sm"/>
          </a:ln>
          <a:effectLst/>
        </p:spPr>
      </p:cxn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5520" y="680362"/>
            <a:ext cx="588960" cy="561659"/>
            <a:chOff x="608" y="372"/>
            <a:chExt cx="409" cy="390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608" y="372"/>
              <a:ext cx="409" cy="390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42" y="404"/>
              <a:ext cx="341" cy="325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88800" y="680361"/>
            <a:ext cx="587520" cy="570300"/>
            <a:chOff x="1520" y="372"/>
            <a:chExt cx="408" cy="396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1520" y="372"/>
              <a:ext cx="408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AD3E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554" y="405"/>
              <a:ext cx="341" cy="330"/>
            </a:xfrm>
            <a:prstGeom prst="diamond">
              <a:avLst/>
            </a:prstGeom>
            <a:solidFill>
              <a:srgbClr val="9AD3E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8320" y="665960"/>
            <a:ext cx="588960" cy="584701"/>
            <a:chOff x="2478" y="362"/>
            <a:chExt cx="409" cy="406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2478" y="362"/>
              <a:ext cx="409" cy="40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8DFB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2513" y="395"/>
              <a:ext cx="340" cy="339"/>
            </a:xfrm>
            <a:prstGeom prst="diamond">
              <a:avLst/>
            </a:prstGeom>
            <a:solidFill>
              <a:srgbClr val="98DFB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044321" y="680361"/>
            <a:ext cx="588960" cy="570300"/>
            <a:chOff x="3503" y="372"/>
            <a:chExt cx="409" cy="396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3503" y="372"/>
              <a:ext cx="409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A4B4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3537" y="405"/>
              <a:ext cx="341" cy="330"/>
            </a:xfrm>
            <a:prstGeom prst="diamond">
              <a:avLst/>
            </a:prstGeom>
            <a:solidFill>
              <a:srgbClr val="A4B4EA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6608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2018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07360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2019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3401280" y="1223299"/>
            <a:ext cx="95760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2020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31201" y="652389"/>
            <a:ext cx="809280" cy="12054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    </a:t>
            </a:r>
          </a:p>
        </p:txBody>
      </p:sp>
      <p:sp>
        <p:nvSpPr>
          <p:cNvPr id="4115" name="Freeform 19"/>
          <p:cNvSpPr>
            <a:spLocks noChangeArrowheads="1"/>
          </p:cNvSpPr>
          <p:nvPr/>
        </p:nvSpPr>
        <p:spPr bwMode="auto">
          <a:xfrm>
            <a:off x="2393280" y="870461"/>
            <a:ext cx="181440" cy="201621"/>
          </a:xfrm>
          <a:custGeom>
            <a:avLst/>
            <a:gdLst/>
            <a:ahLst/>
            <a:cxnLst>
              <a:cxn ang="0">
                <a:pos x="98823" y="113520"/>
              </a:cxn>
              <a:cxn ang="0">
                <a:pos x="111175" y="107034"/>
              </a:cxn>
              <a:cxn ang="0">
                <a:pos x="7941" y="113520"/>
              </a:cxn>
              <a:cxn ang="0">
                <a:pos x="20293" y="107034"/>
              </a:cxn>
              <a:cxn ang="0">
                <a:pos x="98823" y="100870"/>
              </a:cxn>
              <a:cxn ang="0">
                <a:pos x="111175" y="94383"/>
              </a:cxn>
              <a:cxn ang="0">
                <a:pos x="7941" y="100870"/>
              </a:cxn>
              <a:cxn ang="0">
                <a:pos x="20293" y="94383"/>
              </a:cxn>
              <a:cxn ang="0">
                <a:pos x="98823" y="88219"/>
              </a:cxn>
              <a:cxn ang="0">
                <a:pos x="111175" y="81733"/>
              </a:cxn>
              <a:cxn ang="0">
                <a:pos x="7941" y="88219"/>
              </a:cxn>
              <a:cxn ang="0">
                <a:pos x="20293" y="81733"/>
              </a:cxn>
              <a:cxn ang="0">
                <a:pos x="98823" y="75569"/>
              </a:cxn>
              <a:cxn ang="0">
                <a:pos x="111175" y="69082"/>
              </a:cxn>
              <a:cxn ang="0">
                <a:pos x="7941" y="75569"/>
              </a:cxn>
              <a:cxn ang="0">
                <a:pos x="20293" y="69082"/>
              </a:cxn>
              <a:cxn ang="0">
                <a:pos x="98823" y="62919"/>
              </a:cxn>
              <a:cxn ang="0">
                <a:pos x="111175" y="56432"/>
              </a:cxn>
              <a:cxn ang="0">
                <a:pos x="7941" y="62919"/>
              </a:cxn>
              <a:cxn ang="0">
                <a:pos x="20293" y="56432"/>
              </a:cxn>
              <a:cxn ang="0">
                <a:pos x="98823" y="50268"/>
              </a:cxn>
              <a:cxn ang="0">
                <a:pos x="111175" y="43781"/>
              </a:cxn>
              <a:cxn ang="0">
                <a:pos x="7941" y="50268"/>
              </a:cxn>
              <a:cxn ang="0">
                <a:pos x="20293" y="43781"/>
              </a:cxn>
              <a:cxn ang="0">
                <a:pos x="98823" y="37618"/>
              </a:cxn>
              <a:cxn ang="0">
                <a:pos x="111175" y="31131"/>
              </a:cxn>
              <a:cxn ang="0">
                <a:pos x="7941" y="37618"/>
              </a:cxn>
              <a:cxn ang="0">
                <a:pos x="20293" y="31131"/>
              </a:cxn>
              <a:cxn ang="0">
                <a:pos x="37203" y="95118"/>
              </a:cxn>
              <a:cxn ang="0">
                <a:pos x="98823" y="18481"/>
              </a:cxn>
              <a:cxn ang="0">
                <a:pos x="111175" y="24967"/>
              </a:cxn>
              <a:cxn ang="0">
                <a:pos x="7941" y="18481"/>
              </a:cxn>
              <a:cxn ang="0">
                <a:pos x="20293" y="24967"/>
              </a:cxn>
              <a:cxn ang="0">
                <a:pos x="98823" y="5830"/>
              </a:cxn>
              <a:cxn ang="0">
                <a:pos x="111175" y="12317"/>
              </a:cxn>
              <a:cxn ang="0">
                <a:pos x="7941" y="5830"/>
              </a:cxn>
              <a:cxn ang="0">
                <a:pos x="20293" y="12317"/>
              </a:cxn>
              <a:cxn ang="0">
                <a:pos x="0" y="0"/>
              </a:cxn>
              <a:cxn ang="0">
                <a:pos x="120000" y="120000"/>
              </a:cxn>
            </a:cxnLst>
            <a:rect l="0" t="0" r="r" b="b"/>
            <a:pathLst>
              <a:path w="120000" h="120000">
                <a:moveTo>
                  <a:pt x="98823" y="107034"/>
                </a:moveTo>
                <a:lnTo>
                  <a:pt x="98823" y="113520"/>
                </a:lnTo>
                <a:lnTo>
                  <a:pt x="111175" y="113520"/>
                </a:lnTo>
                <a:lnTo>
                  <a:pt x="111175" y="107034"/>
                </a:lnTo>
                <a:close/>
                <a:moveTo>
                  <a:pt x="7941" y="107034"/>
                </a:moveTo>
                <a:lnTo>
                  <a:pt x="7941" y="113520"/>
                </a:lnTo>
                <a:lnTo>
                  <a:pt x="20293" y="113520"/>
                </a:lnTo>
                <a:lnTo>
                  <a:pt x="20293" y="107034"/>
                </a:lnTo>
                <a:close/>
                <a:moveTo>
                  <a:pt x="98823" y="94383"/>
                </a:moveTo>
                <a:lnTo>
                  <a:pt x="98823" y="100870"/>
                </a:lnTo>
                <a:lnTo>
                  <a:pt x="111175" y="100870"/>
                </a:lnTo>
                <a:lnTo>
                  <a:pt x="111175" y="94383"/>
                </a:lnTo>
                <a:close/>
                <a:moveTo>
                  <a:pt x="7941" y="94383"/>
                </a:moveTo>
                <a:lnTo>
                  <a:pt x="7941" y="100870"/>
                </a:lnTo>
                <a:lnTo>
                  <a:pt x="20293" y="100870"/>
                </a:lnTo>
                <a:lnTo>
                  <a:pt x="20293" y="94383"/>
                </a:lnTo>
                <a:close/>
                <a:moveTo>
                  <a:pt x="98823" y="81733"/>
                </a:moveTo>
                <a:lnTo>
                  <a:pt x="98823" y="88219"/>
                </a:lnTo>
                <a:lnTo>
                  <a:pt x="111175" y="88219"/>
                </a:lnTo>
                <a:lnTo>
                  <a:pt x="111175" y="81733"/>
                </a:lnTo>
                <a:close/>
                <a:moveTo>
                  <a:pt x="7941" y="81733"/>
                </a:moveTo>
                <a:lnTo>
                  <a:pt x="7941" y="88219"/>
                </a:lnTo>
                <a:lnTo>
                  <a:pt x="20293" y="88219"/>
                </a:lnTo>
                <a:lnTo>
                  <a:pt x="20293" y="81733"/>
                </a:lnTo>
                <a:close/>
                <a:moveTo>
                  <a:pt x="98823" y="69082"/>
                </a:moveTo>
                <a:lnTo>
                  <a:pt x="98823" y="75569"/>
                </a:lnTo>
                <a:lnTo>
                  <a:pt x="111175" y="75569"/>
                </a:lnTo>
                <a:lnTo>
                  <a:pt x="111175" y="69082"/>
                </a:lnTo>
                <a:close/>
                <a:moveTo>
                  <a:pt x="7941" y="69082"/>
                </a:moveTo>
                <a:lnTo>
                  <a:pt x="7941" y="75569"/>
                </a:lnTo>
                <a:lnTo>
                  <a:pt x="20293" y="75569"/>
                </a:lnTo>
                <a:lnTo>
                  <a:pt x="20293" y="69082"/>
                </a:lnTo>
                <a:close/>
                <a:moveTo>
                  <a:pt x="98823" y="56432"/>
                </a:moveTo>
                <a:lnTo>
                  <a:pt x="98823" y="62919"/>
                </a:lnTo>
                <a:lnTo>
                  <a:pt x="111175" y="62919"/>
                </a:lnTo>
                <a:lnTo>
                  <a:pt x="111175" y="56432"/>
                </a:lnTo>
                <a:close/>
                <a:moveTo>
                  <a:pt x="7941" y="56432"/>
                </a:moveTo>
                <a:lnTo>
                  <a:pt x="7941" y="62919"/>
                </a:lnTo>
                <a:lnTo>
                  <a:pt x="20293" y="62919"/>
                </a:lnTo>
                <a:lnTo>
                  <a:pt x="20293" y="56432"/>
                </a:lnTo>
                <a:close/>
                <a:moveTo>
                  <a:pt x="98823" y="43781"/>
                </a:moveTo>
                <a:lnTo>
                  <a:pt x="98823" y="50268"/>
                </a:lnTo>
                <a:lnTo>
                  <a:pt x="111175" y="50268"/>
                </a:lnTo>
                <a:lnTo>
                  <a:pt x="111175" y="43781"/>
                </a:lnTo>
                <a:close/>
                <a:moveTo>
                  <a:pt x="7941" y="43781"/>
                </a:moveTo>
                <a:lnTo>
                  <a:pt x="7941" y="50268"/>
                </a:lnTo>
                <a:lnTo>
                  <a:pt x="20293" y="50268"/>
                </a:lnTo>
                <a:lnTo>
                  <a:pt x="20293" y="43781"/>
                </a:lnTo>
                <a:close/>
                <a:moveTo>
                  <a:pt x="98823" y="31131"/>
                </a:moveTo>
                <a:lnTo>
                  <a:pt x="98823" y="37618"/>
                </a:lnTo>
                <a:lnTo>
                  <a:pt x="111175" y="37618"/>
                </a:lnTo>
                <a:lnTo>
                  <a:pt x="111175" y="31131"/>
                </a:lnTo>
                <a:close/>
                <a:moveTo>
                  <a:pt x="7941" y="31131"/>
                </a:moveTo>
                <a:lnTo>
                  <a:pt x="7941" y="37618"/>
                </a:lnTo>
                <a:lnTo>
                  <a:pt x="20293" y="37618"/>
                </a:lnTo>
                <a:lnTo>
                  <a:pt x="20293" y="31131"/>
                </a:lnTo>
                <a:close/>
                <a:moveTo>
                  <a:pt x="37203" y="24881"/>
                </a:moveTo>
                <a:lnTo>
                  <a:pt x="37203" y="95118"/>
                </a:lnTo>
                <a:lnTo>
                  <a:pt x="87817" y="60000"/>
                </a:lnTo>
                <a:close/>
                <a:moveTo>
                  <a:pt x="98823" y="18481"/>
                </a:moveTo>
                <a:lnTo>
                  <a:pt x="98823" y="24967"/>
                </a:lnTo>
                <a:lnTo>
                  <a:pt x="111175" y="24967"/>
                </a:lnTo>
                <a:lnTo>
                  <a:pt x="111175" y="18481"/>
                </a:lnTo>
                <a:close/>
                <a:moveTo>
                  <a:pt x="7941" y="18481"/>
                </a:moveTo>
                <a:lnTo>
                  <a:pt x="7941" y="24967"/>
                </a:lnTo>
                <a:lnTo>
                  <a:pt x="20293" y="24967"/>
                </a:lnTo>
                <a:lnTo>
                  <a:pt x="20293" y="18481"/>
                </a:lnTo>
                <a:close/>
                <a:moveTo>
                  <a:pt x="98823" y="5830"/>
                </a:moveTo>
                <a:lnTo>
                  <a:pt x="98823" y="12317"/>
                </a:lnTo>
                <a:lnTo>
                  <a:pt x="111175" y="12317"/>
                </a:lnTo>
                <a:lnTo>
                  <a:pt x="111175" y="5830"/>
                </a:lnTo>
                <a:close/>
                <a:moveTo>
                  <a:pt x="7941" y="5830"/>
                </a:moveTo>
                <a:lnTo>
                  <a:pt x="7941" y="12317"/>
                </a:lnTo>
                <a:lnTo>
                  <a:pt x="20293" y="12317"/>
                </a:lnTo>
                <a:lnTo>
                  <a:pt x="20293" y="583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6" name="Freeform 20"/>
          <p:cNvSpPr>
            <a:spLocks noChangeArrowheads="1"/>
          </p:cNvSpPr>
          <p:nvPr/>
        </p:nvSpPr>
        <p:spPr bwMode="auto">
          <a:xfrm rot="2700000">
            <a:off x="3764871" y="802893"/>
            <a:ext cx="167058" cy="286560"/>
          </a:xfrm>
          <a:custGeom>
            <a:avLst/>
            <a:gdLst/>
            <a:ahLst/>
            <a:cxnLst>
              <a:cxn ang="0">
                <a:pos x="60041" y="0"/>
              </a:cxn>
              <a:cxn ang="0">
                <a:pos x="77802" y="9249"/>
              </a:cxn>
              <a:cxn ang="0">
                <a:pos x="72034" y="26607"/>
              </a:cxn>
              <a:cxn ang="0">
                <a:pos x="120000" y="26607"/>
              </a:cxn>
              <a:cxn ang="0">
                <a:pos x="120000" y="53320"/>
              </a:cxn>
              <a:cxn ang="0">
                <a:pos x="89415" y="50069"/>
              </a:cxn>
              <a:cxn ang="0">
                <a:pos x="72833" y="59977"/>
              </a:cxn>
              <a:cxn ang="0">
                <a:pos x="91464" y="70060"/>
              </a:cxn>
              <a:cxn ang="0">
                <a:pos x="120000" y="65606"/>
              </a:cxn>
              <a:cxn ang="0">
                <a:pos x="120000" y="93541"/>
              </a:cxn>
              <a:cxn ang="0">
                <a:pos x="70059" y="93541"/>
              </a:cxn>
              <a:cxn ang="0">
                <a:pos x="78036" y="109608"/>
              </a:cxn>
              <a:cxn ang="0">
                <a:pos x="59959" y="120000"/>
              </a:cxn>
              <a:cxn ang="0">
                <a:pos x="42197" y="110750"/>
              </a:cxn>
              <a:cxn ang="0">
                <a:pos x="47995" y="93541"/>
              </a:cxn>
              <a:cxn ang="0">
                <a:pos x="0" y="93541"/>
              </a:cxn>
              <a:cxn ang="0">
                <a:pos x="0" y="66075"/>
              </a:cxn>
              <a:cxn ang="0">
                <a:pos x="31219" y="69286"/>
              </a:cxn>
              <a:cxn ang="0">
                <a:pos x="47801" y="59379"/>
              </a:cxn>
              <a:cxn ang="0">
                <a:pos x="29171" y="49296"/>
              </a:cxn>
              <a:cxn ang="0">
                <a:pos x="0" y="53739"/>
              </a:cxn>
              <a:cxn ang="0">
                <a:pos x="0" y="26607"/>
              </a:cxn>
              <a:cxn ang="0">
                <a:pos x="49932" y="26607"/>
              </a:cxn>
              <a:cxn ang="0">
                <a:pos x="41963" y="10391"/>
              </a:cxn>
              <a:cxn ang="0">
                <a:pos x="60041" y="0"/>
              </a:cxn>
            </a:cxnLst>
            <a:rect l="0" t="0" r="r" b="b"/>
            <a:pathLst>
              <a:path w="120000" h="120000">
                <a:moveTo>
                  <a:pt x="60041" y="0"/>
                </a:moveTo>
                <a:cubicBezTo>
                  <a:pt x="68312" y="142"/>
                  <a:pt x="77049" y="3617"/>
                  <a:pt x="77802" y="9249"/>
                </a:cubicBezTo>
                <a:cubicBezTo>
                  <a:pt x="79731" y="16341"/>
                  <a:pt x="68983" y="18083"/>
                  <a:pt x="72034" y="26607"/>
                </a:cubicBezTo>
                <a:lnTo>
                  <a:pt x="120000" y="26607"/>
                </a:lnTo>
                <a:lnTo>
                  <a:pt x="120000" y="53320"/>
                </a:lnTo>
                <a:cubicBezTo>
                  <a:pt x="105180" y="54850"/>
                  <a:pt x="101982" y="49006"/>
                  <a:pt x="89415" y="50069"/>
                </a:cubicBezTo>
                <a:cubicBezTo>
                  <a:pt x="79319" y="50489"/>
                  <a:pt x="73089" y="55363"/>
                  <a:pt x="72833" y="59977"/>
                </a:cubicBezTo>
                <a:cubicBezTo>
                  <a:pt x="73004" y="64029"/>
                  <a:pt x="79442" y="70012"/>
                  <a:pt x="91464" y="70060"/>
                </a:cubicBezTo>
                <a:cubicBezTo>
                  <a:pt x="106013" y="69226"/>
                  <a:pt x="103877" y="65247"/>
                  <a:pt x="120000" y="65606"/>
                </a:cubicBezTo>
                <a:lnTo>
                  <a:pt x="120000" y="93541"/>
                </a:lnTo>
                <a:lnTo>
                  <a:pt x="70059" y="93541"/>
                </a:lnTo>
                <a:cubicBezTo>
                  <a:pt x="69329" y="102697"/>
                  <a:pt x="76533" y="101447"/>
                  <a:pt x="78036" y="109608"/>
                </a:cubicBezTo>
                <a:cubicBezTo>
                  <a:pt x="77950" y="116314"/>
                  <a:pt x="67224" y="119904"/>
                  <a:pt x="59959" y="120000"/>
                </a:cubicBezTo>
                <a:cubicBezTo>
                  <a:pt x="51687" y="119857"/>
                  <a:pt x="42950" y="116382"/>
                  <a:pt x="42197" y="110750"/>
                </a:cubicBezTo>
                <a:cubicBezTo>
                  <a:pt x="40279" y="103699"/>
                  <a:pt x="50892" y="101936"/>
                  <a:pt x="47995" y="93541"/>
                </a:cubicBezTo>
                <a:lnTo>
                  <a:pt x="0" y="93541"/>
                </a:lnTo>
                <a:lnTo>
                  <a:pt x="0" y="66075"/>
                </a:lnTo>
                <a:cubicBezTo>
                  <a:pt x="15368" y="64341"/>
                  <a:pt x="18478" y="70364"/>
                  <a:pt x="31219" y="69286"/>
                </a:cubicBezTo>
                <a:cubicBezTo>
                  <a:pt x="41315" y="68866"/>
                  <a:pt x="47545" y="63992"/>
                  <a:pt x="47801" y="59379"/>
                </a:cubicBezTo>
                <a:cubicBezTo>
                  <a:pt x="47631" y="55326"/>
                  <a:pt x="41193" y="49343"/>
                  <a:pt x="29171" y="49296"/>
                </a:cubicBezTo>
                <a:cubicBezTo>
                  <a:pt x="14433" y="50140"/>
                  <a:pt x="16816" y="54212"/>
                  <a:pt x="0" y="53739"/>
                </a:cubicBezTo>
                <a:lnTo>
                  <a:pt x="0" y="26607"/>
                </a:lnTo>
                <a:lnTo>
                  <a:pt x="49932" y="26607"/>
                </a:lnTo>
                <a:cubicBezTo>
                  <a:pt x="50748" y="17288"/>
                  <a:pt x="43474" y="18596"/>
                  <a:pt x="41963" y="10391"/>
                </a:cubicBezTo>
                <a:cubicBezTo>
                  <a:pt x="42049" y="3685"/>
                  <a:pt x="52775" y="95"/>
                  <a:pt x="60041" y="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7" name="Freeform 21"/>
          <p:cNvSpPr>
            <a:spLocks noChangeArrowheads="1"/>
          </p:cNvSpPr>
          <p:nvPr/>
        </p:nvSpPr>
        <p:spPr bwMode="auto">
          <a:xfrm rot="16200000">
            <a:off x="5214227" y="861833"/>
            <a:ext cx="249147" cy="231840"/>
          </a:xfrm>
          <a:custGeom>
            <a:avLst/>
            <a:gdLst/>
            <a:ahLst/>
            <a:cxnLst>
              <a:cxn ang="0">
                <a:pos x="8667" y="74602"/>
              </a:cxn>
              <a:cxn ang="0">
                <a:pos x="28780" y="88243"/>
              </a:cxn>
              <a:cxn ang="0">
                <a:pos x="23042" y="21501"/>
              </a:cxn>
              <a:cxn ang="0">
                <a:pos x="29516" y="32485"/>
              </a:cxn>
              <a:cxn ang="0">
                <a:pos x="8552" y="62987"/>
              </a:cxn>
              <a:cxn ang="0">
                <a:pos x="35247" y="62987"/>
              </a:cxn>
              <a:cxn ang="0">
                <a:pos x="32275" y="39790"/>
              </a:cxn>
              <a:cxn ang="0">
                <a:pos x="55368" y="94684"/>
              </a:cxn>
              <a:cxn ang="0">
                <a:pos x="27809" y="102563"/>
              </a:cxn>
              <a:cxn ang="0">
                <a:pos x="55368" y="62987"/>
              </a:cxn>
              <a:cxn ang="0">
                <a:pos x="37972" y="83538"/>
              </a:cxn>
              <a:cxn ang="0">
                <a:pos x="55368" y="33843"/>
              </a:cxn>
              <a:cxn ang="0">
                <a:pos x="41904" y="56211"/>
              </a:cxn>
              <a:cxn ang="0">
                <a:pos x="55368" y="6856"/>
              </a:cxn>
              <a:cxn ang="0">
                <a:pos x="35690" y="29969"/>
              </a:cxn>
              <a:cxn ang="0">
                <a:pos x="80995" y="37351"/>
              </a:cxn>
              <a:cxn ang="0">
                <a:pos x="62149" y="56211"/>
              </a:cxn>
              <a:cxn ang="0">
                <a:pos x="80995" y="37351"/>
              </a:cxn>
              <a:cxn ang="0">
                <a:pos x="77802" y="62987"/>
              </a:cxn>
              <a:cxn ang="0">
                <a:pos x="62149" y="86861"/>
              </a:cxn>
              <a:cxn ang="0">
                <a:pos x="91254" y="16823"/>
              </a:cxn>
              <a:cxn ang="0">
                <a:pos x="62149" y="25971"/>
              </a:cxn>
              <a:cxn ang="0">
                <a:pos x="91254" y="16823"/>
              </a:cxn>
              <a:cxn ang="0">
                <a:pos x="84614" y="90026"/>
              </a:cxn>
              <a:cxn ang="0">
                <a:pos x="62149" y="113264"/>
              </a:cxn>
              <a:cxn ang="0">
                <a:pos x="108452" y="56211"/>
              </a:cxn>
              <a:cxn ang="0">
                <a:pos x="84387" y="56211"/>
              </a:cxn>
              <a:cxn ang="0">
                <a:pos x="84451" y="62987"/>
              </a:cxn>
              <a:cxn ang="0">
                <a:pos x="108893" y="62987"/>
              </a:cxn>
              <a:cxn ang="0">
                <a:pos x="96490" y="21123"/>
              </a:cxn>
              <a:cxn ang="0">
                <a:pos x="111997" y="48352"/>
              </a:cxn>
              <a:cxn ang="0">
                <a:pos x="90692" y="87326"/>
              </a:cxn>
              <a:cxn ang="0">
                <a:pos x="112044" y="71427"/>
              </a:cxn>
              <a:cxn ang="0">
                <a:pos x="59960" y="120000"/>
              </a:cxn>
              <a:cxn ang="0">
                <a:pos x="0" y="62987"/>
              </a:cxn>
              <a:cxn ang="0">
                <a:pos x="103" y="56211"/>
              </a:cxn>
              <a:cxn ang="0">
                <a:pos x="55368" y="0"/>
              </a:cxn>
              <a:cxn ang="0">
                <a:pos x="62149" y="0"/>
              </a:cxn>
              <a:cxn ang="0">
                <a:pos x="120000" y="60000"/>
              </a:cxn>
            </a:cxnLst>
            <a:rect l="0" t="0" r="r" b="b"/>
            <a:pathLst>
              <a:path w="120000" h="120000">
                <a:moveTo>
                  <a:pt x="28780" y="88243"/>
                </a:moveTo>
                <a:cubicBezTo>
                  <a:pt x="21351" y="84944"/>
                  <a:pt x="14517" y="80365"/>
                  <a:pt x="8667" y="74602"/>
                </a:cubicBezTo>
                <a:cubicBezTo>
                  <a:pt x="11188" y="83720"/>
                  <a:pt x="16125" y="91832"/>
                  <a:pt x="22752" y="98217"/>
                </a:cubicBezTo>
                <a:cubicBezTo>
                  <a:pt x="25154" y="95082"/>
                  <a:pt x="27145" y="91727"/>
                  <a:pt x="28780" y="88243"/>
                </a:cubicBezTo>
                <a:close/>
                <a:moveTo>
                  <a:pt x="29516" y="32485"/>
                </a:moveTo>
                <a:cubicBezTo>
                  <a:pt x="27786" y="28646"/>
                  <a:pt x="25663" y="24941"/>
                  <a:pt x="23042" y="21501"/>
                </a:cubicBezTo>
                <a:cubicBezTo>
                  <a:pt x="15792" y="28386"/>
                  <a:pt x="10518" y="37314"/>
                  <a:pt x="8119" y="47360"/>
                </a:cubicBezTo>
                <a:cubicBezTo>
                  <a:pt x="14267" y="41039"/>
                  <a:pt x="21545" y="36024"/>
                  <a:pt x="29516" y="32485"/>
                </a:cubicBezTo>
                <a:close/>
                <a:moveTo>
                  <a:pt x="35247" y="62987"/>
                </a:moveTo>
                <a:lnTo>
                  <a:pt x="8552" y="62987"/>
                </a:lnTo>
                <a:cubicBezTo>
                  <a:pt x="14807" y="70885"/>
                  <a:pt x="22814" y="77023"/>
                  <a:pt x="31804" y="81056"/>
                </a:cubicBezTo>
                <a:cubicBezTo>
                  <a:pt x="33825" y="75194"/>
                  <a:pt x="34991" y="69108"/>
                  <a:pt x="35247" y="62987"/>
                </a:cubicBezTo>
                <a:close/>
                <a:moveTo>
                  <a:pt x="35257" y="56211"/>
                </a:moveTo>
                <a:cubicBezTo>
                  <a:pt x="34993" y="50658"/>
                  <a:pt x="33989" y="45137"/>
                  <a:pt x="32275" y="39790"/>
                </a:cubicBezTo>
                <a:cubicBezTo>
                  <a:pt x="23987" y="43555"/>
                  <a:pt x="16555" y="49115"/>
                  <a:pt x="10603" y="56211"/>
                </a:cubicBezTo>
                <a:close/>
                <a:moveTo>
                  <a:pt x="55368" y="94684"/>
                </a:moveTo>
                <a:cubicBezTo>
                  <a:pt x="48332" y="94421"/>
                  <a:pt x="41457" y="93072"/>
                  <a:pt x="34944" y="90774"/>
                </a:cubicBezTo>
                <a:cubicBezTo>
                  <a:pt x="33031" y="94900"/>
                  <a:pt x="30670" y="98866"/>
                  <a:pt x="27809" y="102563"/>
                </a:cubicBezTo>
                <a:cubicBezTo>
                  <a:pt x="35585" y="108484"/>
                  <a:pt x="45059" y="112279"/>
                  <a:pt x="55368" y="113143"/>
                </a:cubicBezTo>
                <a:close/>
                <a:moveTo>
                  <a:pt x="55368" y="62987"/>
                </a:moveTo>
                <a:lnTo>
                  <a:pt x="41900" y="62987"/>
                </a:lnTo>
                <a:cubicBezTo>
                  <a:pt x="41638" y="69952"/>
                  <a:pt x="40309" y="76879"/>
                  <a:pt x="37972" y="83538"/>
                </a:cubicBezTo>
                <a:cubicBezTo>
                  <a:pt x="43529" y="85472"/>
                  <a:pt x="49381" y="86617"/>
                  <a:pt x="55368" y="86881"/>
                </a:cubicBezTo>
                <a:close/>
                <a:moveTo>
                  <a:pt x="55368" y="33843"/>
                </a:moveTo>
                <a:cubicBezTo>
                  <a:pt x="49541" y="34173"/>
                  <a:pt x="43855" y="35341"/>
                  <a:pt x="38459" y="37272"/>
                </a:cubicBezTo>
                <a:cubicBezTo>
                  <a:pt x="40480" y="43430"/>
                  <a:pt x="41643" y="49803"/>
                  <a:pt x="41904" y="56211"/>
                </a:cubicBezTo>
                <a:lnTo>
                  <a:pt x="55368" y="56211"/>
                </a:lnTo>
                <a:close/>
                <a:moveTo>
                  <a:pt x="55368" y="6856"/>
                </a:moveTo>
                <a:cubicBezTo>
                  <a:pt x="45199" y="7709"/>
                  <a:pt x="35843" y="11413"/>
                  <a:pt x="28125" y="17195"/>
                </a:cubicBezTo>
                <a:cubicBezTo>
                  <a:pt x="31202" y="21187"/>
                  <a:pt x="33686" y="25498"/>
                  <a:pt x="35690" y="29969"/>
                </a:cubicBezTo>
                <a:cubicBezTo>
                  <a:pt x="41961" y="27710"/>
                  <a:pt x="48582" y="26364"/>
                  <a:pt x="55368" y="26033"/>
                </a:cubicBezTo>
                <a:close/>
                <a:moveTo>
                  <a:pt x="80995" y="37351"/>
                </a:moveTo>
                <a:cubicBezTo>
                  <a:pt x="74992" y="35218"/>
                  <a:pt x="68645" y="33979"/>
                  <a:pt x="62149" y="33777"/>
                </a:cubicBezTo>
                <a:lnTo>
                  <a:pt x="62149" y="56211"/>
                </a:lnTo>
                <a:lnTo>
                  <a:pt x="77742" y="56211"/>
                </a:lnTo>
                <a:cubicBezTo>
                  <a:pt x="77944" y="49839"/>
                  <a:pt x="79047" y="43493"/>
                  <a:pt x="80995" y="37351"/>
                </a:cubicBezTo>
                <a:close/>
                <a:moveTo>
                  <a:pt x="81702" y="82788"/>
                </a:moveTo>
                <a:cubicBezTo>
                  <a:pt x="79431" y="76372"/>
                  <a:pt x="78114" y="69703"/>
                  <a:pt x="77802" y="62987"/>
                </a:cubicBezTo>
                <a:lnTo>
                  <a:pt x="62149" y="62987"/>
                </a:lnTo>
                <a:lnTo>
                  <a:pt x="62149" y="86861"/>
                </a:lnTo>
                <a:cubicBezTo>
                  <a:pt x="68915" y="86568"/>
                  <a:pt x="75504" y="85154"/>
                  <a:pt x="81702" y="82788"/>
                </a:cubicBezTo>
                <a:close/>
                <a:moveTo>
                  <a:pt x="91254" y="16823"/>
                </a:moveTo>
                <a:cubicBezTo>
                  <a:pt x="83038" y="10812"/>
                  <a:pt x="73011" y="7148"/>
                  <a:pt x="62149" y="6735"/>
                </a:cubicBezTo>
                <a:lnTo>
                  <a:pt x="62149" y="25971"/>
                </a:lnTo>
                <a:cubicBezTo>
                  <a:pt x="69578" y="26170"/>
                  <a:pt x="76836" y="27576"/>
                  <a:pt x="83694" y="30019"/>
                </a:cubicBezTo>
                <a:cubicBezTo>
                  <a:pt x="85703" y="25424"/>
                  <a:pt x="88216" y="20993"/>
                  <a:pt x="91254" y="16823"/>
                </a:cubicBezTo>
                <a:close/>
                <a:moveTo>
                  <a:pt x="92191" y="102478"/>
                </a:moveTo>
                <a:cubicBezTo>
                  <a:pt x="89134" y="98585"/>
                  <a:pt x="86626" y="94394"/>
                  <a:pt x="84614" y="90026"/>
                </a:cubicBezTo>
                <a:cubicBezTo>
                  <a:pt x="77503" y="92765"/>
                  <a:pt x="69928" y="94377"/>
                  <a:pt x="62149" y="94672"/>
                </a:cubicBezTo>
                <a:lnTo>
                  <a:pt x="62149" y="113264"/>
                </a:lnTo>
                <a:cubicBezTo>
                  <a:pt x="73428" y="112835"/>
                  <a:pt x="83806" y="108901"/>
                  <a:pt x="92191" y="102478"/>
                </a:cubicBezTo>
                <a:close/>
                <a:moveTo>
                  <a:pt x="108452" y="56211"/>
                </a:moveTo>
                <a:cubicBezTo>
                  <a:pt x="102585" y="49213"/>
                  <a:pt x="95286" y="43712"/>
                  <a:pt x="87165" y="39928"/>
                </a:cubicBezTo>
                <a:cubicBezTo>
                  <a:pt x="85533" y="45240"/>
                  <a:pt x="84594" y="50713"/>
                  <a:pt x="84387" y="56211"/>
                </a:cubicBezTo>
                <a:close/>
                <a:moveTo>
                  <a:pt x="108893" y="62987"/>
                </a:moveTo>
                <a:lnTo>
                  <a:pt x="84451" y="62987"/>
                </a:lnTo>
                <a:cubicBezTo>
                  <a:pt x="84750" y="68783"/>
                  <a:pt x="85872" y="74538"/>
                  <a:pt x="87772" y="80093"/>
                </a:cubicBezTo>
                <a:cubicBezTo>
                  <a:pt x="95898" y="76042"/>
                  <a:pt x="103149" y="70263"/>
                  <a:pt x="108893" y="62987"/>
                </a:cubicBezTo>
                <a:close/>
                <a:moveTo>
                  <a:pt x="111997" y="48352"/>
                </a:moveTo>
                <a:cubicBezTo>
                  <a:pt x="109700" y="37715"/>
                  <a:pt x="104172" y="28286"/>
                  <a:pt x="96490" y="21123"/>
                </a:cubicBezTo>
                <a:cubicBezTo>
                  <a:pt x="93775" y="24712"/>
                  <a:pt x="91592" y="28582"/>
                  <a:pt x="89828" y="32588"/>
                </a:cubicBezTo>
                <a:cubicBezTo>
                  <a:pt x="98115" y="36327"/>
                  <a:pt x="105653" y="41662"/>
                  <a:pt x="111997" y="48352"/>
                </a:cubicBezTo>
                <a:close/>
                <a:moveTo>
                  <a:pt x="112044" y="71427"/>
                </a:moveTo>
                <a:cubicBezTo>
                  <a:pt x="105949" y="78076"/>
                  <a:pt x="98693" y="83450"/>
                  <a:pt x="90692" y="87326"/>
                </a:cubicBezTo>
                <a:cubicBezTo>
                  <a:pt x="92451" y="91123"/>
                  <a:pt x="94624" y="94770"/>
                  <a:pt x="97268" y="98161"/>
                </a:cubicBezTo>
                <a:cubicBezTo>
                  <a:pt x="104590" y="91027"/>
                  <a:pt x="109851" y="81796"/>
                  <a:pt x="112044" y="71427"/>
                </a:cubicBezTo>
                <a:close/>
                <a:moveTo>
                  <a:pt x="120000" y="60000"/>
                </a:moveTo>
                <a:cubicBezTo>
                  <a:pt x="120000" y="93137"/>
                  <a:pt x="93119" y="120000"/>
                  <a:pt x="59960" y="120000"/>
                </a:cubicBezTo>
                <a:cubicBezTo>
                  <a:pt x="27805" y="120000"/>
                  <a:pt x="1554" y="94738"/>
                  <a:pt x="72" y="62987"/>
                </a:cubicBezTo>
                <a:lnTo>
                  <a:pt x="0" y="62987"/>
                </a:lnTo>
                <a:lnTo>
                  <a:pt x="0" y="56211"/>
                </a:lnTo>
                <a:lnTo>
                  <a:pt x="103" y="56211"/>
                </a:lnTo>
                <a:cubicBezTo>
                  <a:pt x="1902" y="26359"/>
                  <a:pt x="25603" y="2427"/>
                  <a:pt x="55368" y="231"/>
                </a:cubicBezTo>
                <a:lnTo>
                  <a:pt x="55368" y="0"/>
                </a:lnTo>
                <a:lnTo>
                  <a:pt x="59960" y="0"/>
                </a:lnTo>
                <a:lnTo>
                  <a:pt x="62149" y="0"/>
                </a:lnTo>
                <a:lnTo>
                  <a:pt x="62149" y="110"/>
                </a:lnTo>
                <a:cubicBezTo>
                  <a:pt x="94295" y="1191"/>
                  <a:pt x="120000" y="27595"/>
                  <a:pt x="120000" y="600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129280" y="142852"/>
            <a:ext cx="4014720" cy="2822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82945" rIns="82945" bIns="82945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Власть: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706081" y="642918"/>
            <a:ext cx="588960" cy="607744"/>
            <a:chOff x="4657" y="346"/>
            <a:chExt cx="409" cy="422"/>
          </a:xfrm>
        </p:grpSpPr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>
              <a:off x="4657" y="346"/>
              <a:ext cx="409" cy="422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>
              <a:off x="4691" y="381"/>
              <a:ext cx="341" cy="352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28" name="Freeform 32"/>
          <p:cNvSpPr>
            <a:spLocks noChangeArrowheads="1"/>
          </p:cNvSpPr>
          <p:nvPr/>
        </p:nvSpPr>
        <p:spPr bwMode="auto">
          <a:xfrm rot="8100000">
            <a:off x="1071182" y="864700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4913280" y="1220418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2022</a:t>
            </a:r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 rot="8100000">
            <a:off x="6907086" y="835985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46672"/>
              </p:ext>
            </p:extLst>
          </p:nvPr>
        </p:nvGraphicFramePr>
        <p:xfrm>
          <a:off x="35278" y="1516582"/>
          <a:ext cx="9108723" cy="5296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>
                  <a:extLst>
                    <a:ext uri="{9D8B030D-6E8A-4147-A177-3AD203B41FA5}">
                      <a16:colId xmlns="" xmlns:a16="http://schemas.microsoft.com/office/drawing/2014/main" val="2193192413"/>
                    </a:ext>
                  </a:extLst>
                </a:gridCol>
                <a:gridCol w="1463332">
                  <a:extLst>
                    <a:ext uri="{9D8B030D-6E8A-4147-A177-3AD203B41FA5}">
                      <a16:colId xmlns="" xmlns:a16="http://schemas.microsoft.com/office/drawing/2014/main" val="3719606053"/>
                    </a:ext>
                  </a:extLst>
                </a:gridCol>
                <a:gridCol w="1463332">
                  <a:extLst>
                    <a:ext uri="{9D8B030D-6E8A-4147-A177-3AD203B41FA5}">
                      <a16:colId xmlns="" xmlns:a16="http://schemas.microsoft.com/office/drawing/2014/main" val="2013065655"/>
                    </a:ext>
                  </a:extLst>
                </a:gridCol>
                <a:gridCol w="1536498">
                  <a:extLst>
                    <a:ext uri="{9D8B030D-6E8A-4147-A177-3AD203B41FA5}">
                      <a16:colId xmlns="" xmlns:a16="http://schemas.microsoft.com/office/drawing/2014/main" val="1177008844"/>
                    </a:ext>
                  </a:extLst>
                </a:gridCol>
                <a:gridCol w="1390165">
                  <a:extLst>
                    <a:ext uri="{9D8B030D-6E8A-4147-A177-3AD203B41FA5}">
                      <a16:colId xmlns="" xmlns:a16="http://schemas.microsoft.com/office/drawing/2014/main" val="1456353332"/>
                    </a:ext>
                  </a:extLst>
                </a:gridCol>
                <a:gridCol w="2743008">
                  <a:extLst>
                    <a:ext uri="{9D8B030D-6E8A-4147-A177-3AD203B41FA5}">
                      <a16:colId xmlns="" xmlns:a16="http://schemas.microsoft.com/office/drawing/2014/main" val="3280912894"/>
                    </a:ext>
                  </a:extLst>
                </a:gridCol>
              </a:tblGrid>
              <a:tr h="4153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9971804"/>
                  </a:ext>
                </a:extLst>
              </a:tr>
              <a:tr h="48814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Эффективная работа исполнительных властей. Соглашение, сотрудничество, взаимопомощь с муниципалитетом.</a:t>
                      </a:r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Издать нормативный акт обязывающий бюджетный организации формировать лоты для участия в аукционе исключительно по группам товаров (Мясная продукция, молочная продукция…).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Эффективная работа исполнительных властей. Соглашение, сотрудничество, взаимопомощь с муниципалитетом. </a:t>
                      </a:r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Провести мониторинг о необходимости продукции в муниципальных образований.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Разбиты аукционы на лоты, по товарам произведенные в регионе и других регионах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Эффективная работа исполнительных властей. Соглашение, сотрудничество, взаимопомощь с муниципалитетом. Спрос потребность раскрывает окружная администрация. Разбиты аукционы на лоты, по товарам произведенные в регионе и других регионах. Уменьшены налоги и снижены кредитные ставки, уменьшен процент ипотеки до 5%.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Эффективная работа исполнительных властей. Соглашение, сотрудничество, взаимопомощь с муниципалитетом. Спрос потребность раскрывает окружная администрация. 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Долгосрочное планирование норм в законе.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Разбиты аукционы на лоты, по товарам произведенные в регионе и других регионах. Уменьшены налоги и снижены кредитные ставки, уменьшен процент ипотеки до 5%. Возможность менять системы налогообложения хотя бы 2 раза в год. Возмещение оплаты приобретенного оборудования 100% до 300 тыс. рублей всем предпринимателям. Доступны  все меры поддержки всем предпринимателям. Приобретение  и обслуживание </a:t>
                      </a:r>
                      <a:r>
                        <a:rPr kumimoji="0" lang="ru-RU" sz="11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онлайн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касс  за счет налоговых органов. Работает закон запрещающий ввоз импортных вредных овощей и фруктов. Доступный механизм использования наёмного труда и единственный налог для малого бизнеса в размере 10%  от выручки. Граждане уходят на пенсию женщины в 50 лет, мужчины 55 лет.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091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38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-142900"/>
            <a:ext cx="2446560" cy="773362"/>
          </a:xfrm>
          <a:ln/>
        </p:spPr>
        <p:txBody>
          <a:bodyPr lIns="82945" tIns="41473" rIns="82945" bIns="4147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ru-RU" sz="2000" b="1" dirty="0">
                <a:latin typeface="Arial" charset="0"/>
                <a:cs typeface="Arial" charset="0"/>
              </a:rPr>
              <a:t>Дорожная карта</a:t>
            </a:r>
          </a:p>
        </p:txBody>
      </p: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V="1">
            <a:off x="1465920" y="945349"/>
            <a:ext cx="5832000" cy="17282"/>
          </a:xfrm>
          <a:prstGeom prst="bentConnector5">
            <a:avLst>
              <a:gd name="adj1" fmla="val 44931"/>
              <a:gd name="adj2" fmla="val 100000"/>
              <a:gd name="adj3" fmla="val 100000"/>
            </a:avLst>
          </a:prstGeom>
          <a:noFill/>
          <a:ln w="25560" cap="flat">
            <a:solidFill>
              <a:srgbClr val="3F3F3F"/>
            </a:solidFill>
            <a:prstDash val="sysDot"/>
            <a:round/>
            <a:headEnd type="oval" w="sm" len="sm"/>
            <a:tailEnd type="oval" w="sm" len="sm"/>
          </a:ln>
          <a:effectLst/>
        </p:spPr>
      </p:cxn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5520" y="680362"/>
            <a:ext cx="588960" cy="561659"/>
            <a:chOff x="608" y="372"/>
            <a:chExt cx="409" cy="390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608" y="372"/>
              <a:ext cx="409" cy="390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42" y="404"/>
              <a:ext cx="341" cy="325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88800" y="680361"/>
            <a:ext cx="587520" cy="570300"/>
            <a:chOff x="1520" y="372"/>
            <a:chExt cx="408" cy="396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1520" y="372"/>
              <a:ext cx="408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AD3E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554" y="405"/>
              <a:ext cx="341" cy="330"/>
            </a:xfrm>
            <a:prstGeom prst="diamond">
              <a:avLst/>
            </a:prstGeom>
            <a:solidFill>
              <a:srgbClr val="9AD3E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8320" y="665960"/>
            <a:ext cx="588960" cy="584701"/>
            <a:chOff x="2478" y="362"/>
            <a:chExt cx="409" cy="406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2478" y="362"/>
              <a:ext cx="409" cy="40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8DFB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2513" y="395"/>
              <a:ext cx="340" cy="339"/>
            </a:xfrm>
            <a:prstGeom prst="diamond">
              <a:avLst/>
            </a:prstGeom>
            <a:solidFill>
              <a:srgbClr val="98DFB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044321" y="680361"/>
            <a:ext cx="588960" cy="570300"/>
            <a:chOff x="3503" y="372"/>
            <a:chExt cx="409" cy="396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3503" y="372"/>
              <a:ext cx="409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A4B4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3537" y="405"/>
              <a:ext cx="341" cy="330"/>
            </a:xfrm>
            <a:prstGeom prst="diamond">
              <a:avLst/>
            </a:prstGeom>
            <a:solidFill>
              <a:srgbClr val="A4B4EA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6608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2018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07360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2019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3401280" y="1223299"/>
            <a:ext cx="95760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2020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31201" y="652389"/>
            <a:ext cx="809280" cy="12054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    </a:t>
            </a:r>
          </a:p>
        </p:txBody>
      </p:sp>
      <p:sp>
        <p:nvSpPr>
          <p:cNvPr id="4115" name="Freeform 19"/>
          <p:cNvSpPr>
            <a:spLocks noChangeArrowheads="1"/>
          </p:cNvSpPr>
          <p:nvPr/>
        </p:nvSpPr>
        <p:spPr bwMode="auto">
          <a:xfrm>
            <a:off x="2393280" y="870461"/>
            <a:ext cx="181440" cy="201621"/>
          </a:xfrm>
          <a:custGeom>
            <a:avLst/>
            <a:gdLst/>
            <a:ahLst/>
            <a:cxnLst>
              <a:cxn ang="0">
                <a:pos x="98823" y="113520"/>
              </a:cxn>
              <a:cxn ang="0">
                <a:pos x="111175" y="107034"/>
              </a:cxn>
              <a:cxn ang="0">
                <a:pos x="7941" y="113520"/>
              </a:cxn>
              <a:cxn ang="0">
                <a:pos x="20293" y="107034"/>
              </a:cxn>
              <a:cxn ang="0">
                <a:pos x="98823" y="100870"/>
              </a:cxn>
              <a:cxn ang="0">
                <a:pos x="111175" y="94383"/>
              </a:cxn>
              <a:cxn ang="0">
                <a:pos x="7941" y="100870"/>
              </a:cxn>
              <a:cxn ang="0">
                <a:pos x="20293" y="94383"/>
              </a:cxn>
              <a:cxn ang="0">
                <a:pos x="98823" y="88219"/>
              </a:cxn>
              <a:cxn ang="0">
                <a:pos x="111175" y="81733"/>
              </a:cxn>
              <a:cxn ang="0">
                <a:pos x="7941" y="88219"/>
              </a:cxn>
              <a:cxn ang="0">
                <a:pos x="20293" y="81733"/>
              </a:cxn>
              <a:cxn ang="0">
                <a:pos x="98823" y="75569"/>
              </a:cxn>
              <a:cxn ang="0">
                <a:pos x="111175" y="69082"/>
              </a:cxn>
              <a:cxn ang="0">
                <a:pos x="7941" y="75569"/>
              </a:cxn>
              <a:cxn ang="0">
                <a:pos x="20293" y="69082"/>
              </a:cxn>
              <a:cxn ang="0">
                <a:pos x="98823" y="62919"/>
              </a:cxn>
              <a:cxn ang="0">
                <a:pos x="111175" y="56432"/>
              </a:cxn>
              <a:cxn ang="0">
                <a:pos x="7941" y="62919"/>
              </a:cxn>
              <a:cxn ang="0">
                <a:pos x="20293" y="56432"/>
              </a:cxn>
              <a:cxn ang="0">
                <a:pos x="98823" y="50268"/>
              </a:cxn>
              <a:cxn ang="0">
                <a:pos x="111175" y="43781"/>
              </a:cxn>
              <a:cxn ang="0">
                <a:pos x="7941" y="50268"/>
              </a:cxn>
              <a:cxn ang="0">
                <a:pos x="20293" y="43781"/>
              </a:cxn>
              <a:cxn ang="0">
                <a:pos x="98823" y="37618"/>
              </a:cxn>
              <a:cxn ang="0">
                <a:pos x="111175" y="31131"/>
              </a:cxn>
              <a:cxn ang="0">
                <a:pos x="7941" y="37618"/>
              </a:cxn>
              <a:cxn ang="0">
                <a:pos x="20293" y="31131"/>
              </a:cxn>
              <a:cxn ang="0">
                <a:pos x="37203" y="95118"/>
              </a:cxn>
              <a:cxn ang="0">
                <a:pos x="98823" y="18481"/>
              </a:cxn>
              <a:cxn ang="0">
                <a:pos x="111175" y="24967"/>
              </a:cxn>
              <a:cxn ang="0">
                <a:pos x="7941" y="18481"/>
              </a:cxn>
              <a:cxn ang="0">
                <a:pos x="20293" y="24967"/>
              </a:cxn>
              <a:cxn ang="0">
                <a:pos x="98823" y="5830"/>
              </a:cxn>
              <a:cxn ang="0">
                <a:pos x="111175" y="12317"/>
              </a:cxn>
              <a:cxn ang="0">
                <a:pos x="7941" y="5830"/>
              </a:cxn>
              <a:cxn ang="0">
                <a:pos x="20293" y="12317"/>
              </a:cxn>
              <a:cxn ang="0">
                <a:pos x="0" y="0"/>
              </a:cxn>
              <a:cxn ang="0">
                <a:pos x="120000" y="120000"/>
              </a:cxn>
            </a:cxnLst>
            <a:rect l="0" t="0" r="r" b="b"/>
            <a:pathLst>
              <a:path w="120000" h="120000">
                <a:moveTo>
                  <a:pt x="98823" y="107034"/>
                </a:moveTo>
                <a:lnTo>
                  <a:pt x="98823" y="113520"/>
                </a:lnTo>
                <a:lnTo>
                  <a:pt x="111175" y="113520"/>
                </a:lnTo>
                <a:lnTo>
                  <a:pt x="111175" y="107034"/>
                </a:lnTo>
                <a:close/>
                <a:moveTo>
                  <a:pt x="7941" y="107034"/>
                </a:moveTo>
                <a:lnTo>
                  <a:pt x="7941" y="113520"/>
                </a:lnTo>
                <a:lnTo>
                  <a:pt x="20293" y="113520"/>
                </a:lnTo>
                <a:lnTo>
                  <a:pt x="20293" y="107034"/>
                </a:lnTo>
                <a:close/>
                <a:moveTo>
                  <a:pt x="98823" y="94383"/>
                </a:moveTo>
                <a:lnTo>
                  <a:pt x="98823" y="100870"/>
                </a:lnTo>
                <a:lnTo>
                  <a:pt x="111175" y="100870"/>
                </a:lnTo>
                <a:lnTo>
                  <a:pt x="111175" y="94383"/>
                </a:lnTo>
                <a:close/>
                <a:moveTo>
                  <a:pt x="7941" y="94383"/>
                </a:moveTo>
                <a:lnTo>
                  <a:pt x="7941" y="100870"/>
                </a:lnTo>
                <a:lnTo>
                  <a:pt x="20293" y="100870"/>
                </a:lnTo>
                <a:lnTo>
                  <a:pt x="20293" y="94383"/>
                </a:lnTo>
                <a:close/>
                <a:moveTo>
                  <a:pt x="98823" y="81733"/>
                </a:moveTo>
                <a:lnTo>
                  <a:pt x="98823" y="88219"/>
                </a:lnTo>
                <a:lnTo>
                  <a:pt x="111175" y="88219"/>
                </a:lnTo>
                <a:lnTo>
                  <a:pt x="111175" y="81733"/>
                </a:lnTo>
                <a:close/>
                <a:moveTo>
                  <a:pt x="7941" y="81733"/>
                </a:moveTo>
                <a:lnTo>
                  <a:pt x="7941" y="88219"/>
                </a:lnTo>
                <a:lnTo>
                  <a:pt x="20293" y="88219"/>
                </a:lnTo>
                <a:lnTo>
                  <a:pt x="20293" y="81733"/>
                </a:lnTo>
                <a:close/>
                <a:moveTo>
                  <a:pt x="98823" y="69082"/>
                </a:moveTo>
                <a:lnTo>
                  <a:pt x="98823" y="75569"/>
                </a:lnTo>
                <a:lnTo>
                  <a:pt x="111175" y="75569"/>
                </a:lnTo>
                <a:lnTo>
                  <a:pt x="111175" y="69082"/>
                </a:lnTo>
                <a:close/>
                <a:moveTo>
                  <a:pt x="7941" y="69082"/>
                </a:moveTo>
                <a:lnTo>
                  <a:pt x="7941" y="75569"/>
                </a:lnTo>
                <a:lnTo>
                  <a:pt x="20293" y="75569"/>
                </a:lnTo>
                <a:lnTo>
                  <a:pt x="20293" y="69082"/>
                </a:lnTo>
                <a:close/>
                <a:moveTo>
                  <a:pt x="98823" y="56432"/>
                </a:moveTo>
                <a:lnTo>
                  <a:pt x="98823" y="62919"/>
                </a:lnTo>
                <a:lnTo>
                  <a:pt x="111175" y="62919"/>
                </a:lnTo>
                <a:lnTo>
                  <a:pt x="111175" y="56432"/>
                </a:lnTo>
                <a:close/>
                <a:moveTo>
                  <a:pt x="7941" y="56432"/>
                </a:moveTo>
                <a:lnTo>
                  <a:pt x="7941" y="62919"/>
                </a:lnTo>
                <a:lnTo>
                  <a:pt x="20293" y="62919"/>
                </a:lnTo>
                <a:lnTo>
                  <a:pt x="20293" y="56432"/>
                </a:lnTo>
                <a:close/>
                <a:moveTo>
                  <a:pt x="98823" y="43781"/>
                </a:moveTo>
                <a:lnTo>
                  <a:pt x="98823" y="50268"/>
                </a:lnTo>
                <a:lnTo>
                  <a:pt x="111175" y="50268"/>
                </a:lnTo>
                <a:lnTo>
                  <a:pt x="111175" y="43781"/>
                </a:lnTo>
                <a:close/>
                <a:moveTo>
                  <a:pt x="7941" y="43781"/>
                </a:moveTo>
                <a:lnTo>
                  <a:pt x="7941" y="50268"/>
                </a:lnTo>
                <a:lnTo>
                  <a:pt x="20293" y="50268"/>
                </a:lnTo>
                <a:lnTo>
                  <a:pt x="20293" y="43781"/>
                </a:lnTo>
                <a:close/>
                <a:moveTo>
                  <a:pt x="98823" y="31131"/>
                </a:moveTo>
                <a:lnTo>
                  <a:pt x="98823" y="37618"/>
                </a:lnTo>
                <a:lnTo>
                  <a:pt x="111175" y="37618"/>
                </a:lnTo>
                <a:lnTo>
                  <a:pt x="111175" y="31131"/>
                </a:lnTo>
                <a:close/>
                <a:moveTo>
                  <a:pt x="7941" y="31131"/>
                </a:moveTo>
                <a:lnTo>
                  <a:pt x="7941" y="37618"/>
                </a:lnTo>
                <a:lnTo>
                  <a:pt x="20293" y="37618"/>
                </a:lnTo>
                <a:lnTo>
                  <a:pt x="20293" y="31131"/>
                </a:lnTo>
                <a:close/>
                <a:moveTo>
                  <a:pt x="37203" y="24881"/>
                </a:moveTo>
                <a:lnTo>
                  <a:pt x="37203" y="95118"/>
                </a:lnTo>
                <a:lnTo>
                  <a:pt x="87817" y="60000"/>
                </a:lnTo>
                <a:close/>
                <a:moveTo>
                  <a:pt x="98823" y="18481"/>
                </a:moveTo>
                <a:lnTo>
                  <a:pt x="98823" y="24967"/>
                </a:lnTo>
                <a:lnTo>
                  <a:pt x="111175" y="24967"/>
                </a:lnTo>
                <a:lnTo>
                  <a:pt x="111175" y="18481"/>
                </a:lnTo>
                <a:close/>
                <a:moveTo>
                  <a:pt x="7941" y="18481"/>
                </a:moveTo>
                <a:lnTo>
                  <a:pt x="7941" y="24967"/>
                </a:lnTo>
                <a:lnTo>
                  <a:pt x="20293" y="24967"/>
                </a:lnTo>
                <a:lnTo>
                  <a:pt x="20293" y="18481"/>
                </a:lnTo>
                <a:close/>
                <a:moveTo>
                  <a:pt x="98823" y="5830"/>
                </a:moveTo>
                <a:lnTo>
                  <a:pt x="98823" y="12317"/>
                </a:lnTo>
                <a:lnTo>
                  <a:pt x="111175" y="12317"/>
                </a:lnTo>
                <a:lnTo>
                  <a:pt x="111175" y="5830"/>
                </a:lnTo>
                <a:close/>
                <a:moveTo>
                  <a:pt x="7941" y="5830"/>
                </a:moveTo>
                <a:lnTo>
                  <a:pt x="7941" y="12317"/>
                </a:lnTo>
                <a:lnTo>
                  <a:pt x="20293" y="12317"/>
                </a:lnTo>
                <a:lnTo>
                  <a:pt x="20293" y="583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6" name="Freeform 20"/>
          <p:cNvSpPr>
            <a:spLocks noChangeArrowheads="1"/>
          </p:cNvSpPr>
          <p:nvPr/>
        </p:nvSpPr>
        <p:spPr bwMode="auto">
          <a:xfrm rot="2700000">
            <a:off x="3764871" y="802893"/>
            <a:ext cx="167058" cy="286560"/>
          </a:xfrm>
          <a:custGeom>
            <a:avLst/>
            <a:gdLst/>
            <a:ahLst/>
            <a:cxnLst>
              <a:cxn ang="0">
                <a:pos x="60041" y="0"/>
              </a:cxn>
              <a:cxn ang="0">
                <a:pos x="77802" y="9249"/>
              </a:cxn>
              <a:cxn ang="0">
                <a:pos x="72034" y="26607"/>
              </a:cxn>
              <a:cxn ang="0">
                <a:pos x="120000" y="26607"/>
              </a:cxn>
              <a:cxn ang="0">
                <a:pos x="120000" y="53320"/>
              </a:cxn>
              <a:cxn ang="0">
                <a:pos x="89415" y="50069"/>
              </a:cxn>
              <a:cxn ang="0">
                <a:pos x="72833" y="59977"/>
              </a:cxn>
              <a:cxn ang="0">
                <a:pos x="91464" y="70060"/>
              </a:cxn>
              <a:cxn ang="0">
                <a:pos x="120000" y="65606"/>
              </a:cxn>
              <a:cxn ang="0">
                <a:pos x="120000" y="93541"/>
              </a:cxn>
              <a:cxn ang="0">
                <a:pos x="70059" y="93541"/>
              </a:cxn>
              <a:cxn ang="0">
                <a:pos x="78036" y="109608"/>
              </a:cxn>
              <a:cxn ang="0">
                <a:pos x="59959" y="120000"/>
              </a:cxn>
              <a:cxn ang="0">
                <a:pos x="42197" y="110750"/>
              </a:cxn>
              <a:cxn ang="0">
                <a:pos x="47995" y="93541"/>
              </a:cxn>
              <a:cxn ang="0">
                <a:pos x="0" y="93541"/>
              </a:cxn>
              <a:cxn ang="0">
                <a:pos x="0" y="66075"/>
              </a:cxn>
              <a:cxn ang="0">
                <a:pos x="31219" y="69286"/>
              </a:cxn>
              <a:cxn ang="0">
                <a:pos x="47801" y="59379"/>
              </a:cxn>
              <a:cxn ang="0">
                <a:pos x="29171" y="49296"/>
              </a:cxn>
              <a:cxn ang="0">
                <a:pos x="0" y="53739"/>
              </a:cxn>
              <a:cxn ang="0">
                <a:pos x="0" y="26607"/>
              </a:cxn>
              <a:cxn ang="0">
                <a:pos x="49932" y="26607"/>
              </a:cxn>
              <a:cxn ang="0">
                <a:pos x="41963" y="10391"/>
              </a:cxn>
              <a:cxn ang="0">
                <a:pos x="60041" y="0"/>
              </a:cxn>
            </a:cxnLst>
            <a:rect l="0" t="0" r="r" b="b"/>
            <a:pathLst>
              <a:path w="120000" h="120000">
                <a:moveTo>
                  <a:pt x="60041" y="0"/>
                </a:moveTo>
                <a:cubicBezTo>
                  <a:pt x="68312" y="142"/>
                  <a:pt x="77049" y="3617"/>
                  <a:pt x="77802" y="9249"/>
                </a:cubicBezTo>
                <a:cubicBezTo>
                  <a:pt x="79731" y="16341"/>
                  <a:pt x="68983" y="18083"/>
                  <a:pt x="72034" y="26607"/>
                </a:cubicBezTo>
                <a:lnTo>
                  <a:pt x="120000" y="26607"/>
                </a:lnTo>
                <a:lnTo>
                  <a:pt x="120000" y="53320"/>
                </a:lnTo>
                <a:cubicBezTo>
                  <a:pt x="105180" y="54850"/>
                  <a:pt x="101982" y="49006"/>
                  <a:pt x="89415" y="50069"/>
                </a:cubicBezTo>
                <a:cubicBezTo>
                  <a:pt x="79319" y="50489"/>
                  <a:pt x="73089" y="55363"/>
                  <a:pt x="72833" y="59977"/>
                </a:cubicBezTo>
                <a:cubicBezTo>
                  <a:pt x="73004" y="64029"/>
                  <a:pt x="79442" y="70012"/>
                  <a:pt x="91464" y="70060"/>
                </a:cubicBezTo>
                <a:cubicBezTo>
                  <a:pt x="106013" y="69226"/>
                  <a:pt x="103877" y="65247"/>
                  <a:pt x="120000" y="65606"/>
                </a:cubicBezTo>
                <a:lnTo>
                  <a:pt x="120000" y="93541"/>
                </a:lnTo>
                <a:lnTo>
                  <a:pt x="70059" y="93541"/>
                </a:lnTo>
                <a:cubicBezTo>
                  <a:pt x="69329" y="102697"/>
                  <a:pt x="76533" y="101447"/>
                  <a:pt x="78036" y="109608"/>
                </a:cubicBezTo>
                <a:cubicBezTo>
                  <a:pt x="77950" y="116314"/>
                  <a:pt x="67224" y="119904"/>
                  <a:pt x="59959" y="120000"/>
                </a:cubicBezTo>
                <a:cubicBezTo>
                  <a:pt x="51687" y="119857"/>
                  <a:pt x="42950" y="116382"/>
                  <a:pt x="42197" y="110750"/>
                </a:cubicBezTo>
                <a:cubicBezTo>
                  <a:pt x="40279" y="103699"/>
                  <a:pt x="50892" y="101936"/>
                  <a:pt x="47995" y="93541"/>
                </a:cubicBezTo>
                <a:lnTo>
                  <a:pt x="0" y="93541"/>
                </a:lnTo>
                <a:lnTo>
                  <a:pt x="0" y="66075"/>
                </a:lnTo>
                <a:cubicBezTo>
                  <a:pt x="15368" y="64341"/>
                  <a:pt x="18478" y="70364"/>
                  <a:pt x="31219" y="69286"/>
                </a:cubicBezTo>
                <a:cubicBezTo>
                  <a:pt x="41315" y="68866"/>
                  <a:pt x="47545" y="63992"/>
                  <a:pt x="47801" y="59379"/>
                </a:cubicBezTo>
                <a:cubicBezTo>
                  <a:pt x="47631" y="55326"/>
                  <a:pt x="41193" y="49343"/>
                  <a:pt x="29171" y="49296"/>
                </a:cubicBezTo>
                <a:cubicBezTo>
                  <a:pt x="14433" y="50140"/>
                  <a:pt x="16816" y="54212"/>
                  <a:pt x="0" y="53739"/>
                </a:cubicBezTo>
                <a:lnTo>
                  <a:pt x="0" y="26607"/>
                </a:lnTo>
                <a:lnTo>
                  <a:pt x="49932" y="26607"/>
                </a:lnTo>
                <a:cubicBezTo>
                  <a:pt x="50748" y="17288"/>
                  <a:pt x="43474" y="18596"/>
                  <a:pt x="41963" y="10391"/>
                </a:cubicBezTo>
                <a:cubicBezTo>
                  <a:pt x="42049" y="3685"/>
                  <a:pt x="52775" y="95"/>
                  <a:pt x="60041" y="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7" name="Freeform 21"/>
          <p:cNvSpPr>
            <a:spLocks noChangeArrowheads="1"/>
          </p:cNvSpPr>
          <p:nvPr/>
        </p:nvSpPr>
        <p:spPr bwMode="auto">
          <a:xfrm rot="16200000">
            <a:off x="5214227" y="861833"/>
            <a:ext cx="249147" cy="231840"/>
          </a:xfrm>
          <a:custGeom>
            <a:avLst/>
            <a:gdLst/>
            <a:ahLst/>
            <a:cxnLst>
              <a:cxn ang="0">
                <a:pos x="8667" y="74602"/>
              </a:cxn>
              <a:cxn ang="0">
                <a:pos x="28780" y="88243"/>
              </a:cxn>
              <a:cxn ang="0">
                <a:pos x="23042" y="21501"/>
              </a:cxn>
              <a:cxn ang="0">
                <a:pos x="29516" y="32485"/>
              </a:cxn>
              <a:cxn ang="0">
                <a:pos x="8552" y="62987"/>
              </a:cxn>
              <a:cxn ang="0">
                <a:pos x="35247" y="62987"/>
              </a:cxn>
              <a:cxn ang="0">
                <a:pos x="32275" y="39790"/>
              </a:cxn>
              <a:cxn ang="0">
                <a:pos x="55368" y="94684"/>
              </a:cxn>
              <a:cxn ang="0">
                <a:pos x="27809" y="102563"/>
              </a:cxn>
              <a:cxn ang="0">
                <a:pos x="55368" y="62987"/>
              </a:cxn>
              <a:cxn ang="0">
                <a:pos x="37972" y="83538"/>
              </a:cxn>
              <a:cxn ang="0">
                <a:pos x="55368" y="33843"/>
              </a:cxn>
              <a:cxn ang="0">
                <a:pos x="41904" y="56211"/>
              </a:cxn>
              <a:cxn ang="0">
                <a:pos x="55368" y="6856"/>
              </a:cxn>
              <a:cxn ang="0">
                <a:pos x="35690" y="29969"/>
              </a:cxn>
              <a:cxn ang="0">
                <a:pos x="80995" y="37351"/>
              </a:cxn>
              <a:cxn ang="0">
                <a:pos x="62149" y="56211"/>
              </a:cxn>
              <a:cxn ang="0">
                <a:pos x="80995" y="37351"/>
              </a:cxn>
              <a:cxn ang="0">
                <a:pos x="77802" y="62987"/>
              </a:cxn>
              <a:cxn ang="0">
                <a:pos x="62149" y="86861"/>
              </a:cxn>
              <a:cxn ang="0">
                <a:pos x="91254" y="16823"/>
              </a:cxn>
              <a:cxn ang="0">
                <a:pos x="62149" y="25971"/>
              </a:cxn>
              <a:cxn ang="0">
                <a:pos x="91254" y="16823"/>
              </a:cxn>
              <a:cxn ang="0">
                <a:pos x="84614" y="90026"/>
              </a:cxn>
              <a:cxn ang="0">
                <a:pos x="62149" y="113264"/>
              </a:cxn>
              <a:cxn ang="0">
                <a:pos x="108452" y="56211"/>
              </a:cxn>
              <a:cxn ang="0">
                <a:pos x="84387" y="56211"/>
              </a:cxn>
              <a:cxn ang="0">
                <a:pos x="84451" y="62987"/>
              </a:cxn>
              <a:cxn ang="0">
                <a:pos x="108893" y="62987"/>
              </a:cxn>
              <a:cxn ang="0">
                <a:pos x="96490" y="21123"/>
              </a:cxn>
              <a:cxn ang="0">
                <a:pos x="111997" y="48352"/>
              </a:cxn>
              <a:cxn ang="0">
                <a:pos x="90692" y="87326"/>
              </a:cxn>
              <a:cxn ang="0">
                <a:pos x="112044" y="71427"/>
              </a:cxn>
              <a:cxn ang="0">
                <a:pos x="59960" y="120000"/>
              </a:cxn>
              <a:cxn ang="0">
                <a:pos x="0" y="62987"/>
              </a:cxn>
              <a:cxn ang="0">
                <a:pos x="103" y="56211"/>
              </a:cxn>
              <a:cxn ang="0">
                <a:pos x="55368" y="0"/>
              </a:cxn>
              <a:cxn ang="0">
                <a:pos x="62149" y="0"/>
              </a:cxn>
              <a:cxn ang="0">
                <a:pos x="120000" y="60000"/>
              </a:cxn>
            </a:cxnLst>
            <a:rect l="0" t="0" r="r" b="b"/>
            <a:pathLst>
              <a:path w="120000" h="120000">
                <a:moveTo>
                  <a:pt x="28780" y="88243"/>
                </a:moveTo>
                <a:cubicBezTo>
                  <a:pt x="21351" y="84944"/>
                  <a:pt x="14517" y="80365"/>
                  <a:pt x="8667" y="74602"/>
                </a:cubicBezTo>
                <a:cubicBezTo>
                  <a:pt x="11188" y="83720"/>
                  <a:pt x="16125" y="91832"/>
                  <a:pt x="22752" y="98217"/>
                </a:cubicBezTo>
                <a:cubicBezTo>
                  <a:pt x="25154" y="95082"/>
                  <a:pt x="27145" y="91727"/>
                  <a:pt x="28780" y="88243"/>
                </a:cubicBezTo>
                <a:close/>
                <a:moveTo>
                  <a:pt x="29516" y="32485"/>
                </a:moveTo>
                <a:cubicBezTo>
                  <a:pt x="27786" y="28646"/>
                  <a:pt x="25663" y="24941"/>
                  <a:pt x="23042" y="21501"/>
                </a:cubicBezTo>
                <a:cubicBezTo>
                  <a:pt x="15792" y="28386"/>
                  <a:pt x="10518" y="37314"/>
                  <a:pt x="8119" y="47360"/>
                </a:cubicBezTo>
                <a:cubicBezTo>
                  <a:pt x="14267" y="41039"/>
                  <a:pt x="21545" y="36024"/>
                  <a:pt x="29516" y="32485"/>
                </a:cubicBezTo>
                <a:close/>
                <a:moveTo>
                  <a:pt x="35247" y="62987"/>
                </a:moveTo>
                <a:lnTo>
                  <a:pt x="8552" y="62987"/>
                </a:lnTo>
                <a:cubicBezTo>
                  <a:pt x="14807" y="70885"/>
                  <a:pt x="22814" y="77023"/>
                  <a:pt x="31804" y="81056"/>
                </a:cubicBezTo>
                <a:cubicBezTo>
                  <a:pt x="33825" y="75194"/>
                  <a:pt x="34991" y="69108"/>
                  <a:pt x="35247" y="62987"/>
                </a:cubicBezTo>
                <a:close/>
                <a:moveTo>
                  <a:pt x="35257" y="56211"/>
                </a:moveTo>
                <a:cubicBezTo>
                  <a:pt x="34993" y="50658"/>
                  <a:pt x="33989" y="45137"/>
                  <a:pt x="32275" y="39790"/>
                </a:cubicBezTo>
                <a:cubicBezTo>
                  <a:pt x="23987" y="43555"/>
                  <a:pt x="16555" y="49115"/>
                  <a:pt x="10603" y="56211"/>
                </a:cubicBezTo>
                <a:close/>
                <a:moveTo>
                  <a:pt x="55368" y="94684"/>
                </a:moveTo>
                <a:cubicBezTo>
                  <a:pt x="48332" y="94421"/>
                  <a:pt x="41457" y="93072"/>
                  <a:pt x="34944" y="90774"/>
                </a:cubicBezTo>
                <a:cubicBezTo>
                  <a:pt x="33031" y="94900"/>
                  <a:pt x="30670" y="98866"/>
                  <a:pt x="27809" y="102563"/>
                </a:cubicBezTo>
                <a:cubicBezTo>
                  <a:pt x="35585" y="108484"/>
                  <a:pt x="45059" y="112279"/>
                  <a:pt x="55368" y="113143"/>
                </a:cubicBezTo>
                <a:close/>
                <a:moveTo>
                  <a:pt x="55368" y="62987"/>
                </a:moveTo>
                <a:lnTo>
                  <a:pt x="41900" y="62987"/>
                </a:lnTo>
                <a:cubicBezTo>
                  <a:pt x="41638" y="69952"/>
                  <a:pt x="40309" y="76879"/>
                  <a:pt x="37972" y="83538"/>
                </a:cubicBezTo>
                <a:cubicBezTo>
                  <a:pt x="43529" y="85472"/>
                  <a:pt x="49381" y="86617"/>
                  <a:pt x="55368" y="86881"/>
                </a:cubicBezTo>
                <a:close/>
                <a:moveTo>
                  <a:pt x="55368" y="33843"/>
                </a:moveTo>
                <a:cubicBezTo>
                  <a:pt x="49541" y="34173"/>
                  <a:pt x="43855" y="35341"/>
                  <a:pt x="38459" y="37272"/>
                </a:cubicBezTo>
                <a:cubicBezTo>
                  <a:pt x="40480" y="43430"/>
                  <a:pt x="41643" y="49803"/>
                  <a:pt x="41904" y="56211"/>
                </a:cubicBezTo>
                <a:lnTo>
                  <a:pt x="55368" y="56211"/>
                </a:lnTo>
                <a:close/>
                <a:moveTo>
                  <a:pt x="55368" y="6856"/>
                </a:moveTo>
                <a:cubicBezTo>
                  <a:pt x="45199" y="7709"/>
                  <a:pt x="35843" y="11413"/>
                  <a:pt x="28125" y="17195"/>
                </a:cubicBezTo>
                <a:cubicBezTo>
                  <a:pt x="31202" y="21187"/>
                  <a:pt x="33686" y="25498"/>
                  <a:pt x="35690" y="29969"/>
                </a:cubicBezTo>
                <a:cubicBezTo>
                  <a:pt x="41961" y="27710"/>
                  <a:pt x="48582" y="26364"/>
                  <a:pt x="55368" y="26033"/>
                </a:cubicBezTo>
                <a:close/>
                <a:moveTo>
                  <a:pt x="80995" y="37351"/>
                </a:moveTo>
                <a:cubicBezTo>
                  <a:pt x="74992" y="35218"/>
                  <a:pt x="68645" y="33979"/>
                  <a:pt x="62149" y="33777"/>
                </a:cubicBezTo>
                <a:lnTo>
                  <a:pt x="62149" y="56211"/>
                </a:lnTo>
                <a:lnTo>
                  <a:pt x="77742" y="56211"/>
                </a:lnTo>
                <a:cubicBezTo>
                  <a:pt x="77944" y="49839"/>
                  <a:pt x="79047" y="43493"/>
                  <a:pt x="80995" y="37351"/>
                </a:cubicBezTo>
                <a:close/>
                <a:moveTo>
                  <a:pt x="81702" y="82788"/>
                </a:moveTo>
                <a:cubicBezTo>
                  <a:pt x="79431" y="76372"/>
                  <a:pt x="78114" y="69703"/>
                  <a:pt x="77802" y="62987"/>
                </a:cubicBezTo>
                <a:lnTo>
                  <a:pt x="62149" y="62987"/>
                </a:lnTo>
                <a:lnTo>
                  <a:pt x="62149" y="86861"/>
                </a:lnTo>
                <a:cubicBezTo>
                  <a:pt x="68915" y="86568"/>
                  <a:pt x="75504" y="85154"/>
                  <a:pt x="81702" y="82788"/>
                </a:cubicBezTo>
                <a:close/>
                <a:moveTo>
                  <a:pt x="91254" y="16823"/>
                </a:moveTo>
                <a:cubicBezTo>
                  <a:pt x="83038" y="10812"/>
                  <a:pt x="73011" y="7148"/>
                  <a:pt x="62149" y="6735"/>
                </a:cubicBezTo>
                <a:lnTo>
                  <a:pt x="62149" y="25971"/>
                </a:lnTo>
                <a:cubicBezTo>
                  <a:pt x="69578" y="26170"/>
                  <a:pt x="76836" y="27576"/>
                  <a:pt x="83694" y="30019"/>
                </a:cubicBezTo>
                <a:cubicBezTo>
                  <a:pt x="85703" y="25424"/>
                  <a:pt x="88216" y="20993"/>
                  <a:pt x="91254" y="16823"/>
                </a:cubicBezTo>
                <a:close/>
                <a:moveTo>
                  <a:pt x="92191" y="102478"/>
                </a:moveTo>
                <a:cubicBezTo>
                  <a:pt x="89134" y="98585"/>
                  <a:pt x="86626" y="94394"/>
                  <a:pt x="84614" y="90026"/>
                </a:cubicBezTo>
                <a:cubicBezTo>
                  <a:pt x="77503" y="92765"/>
                  <a:pt x="69928" y="94377"/>
                  <a:pt x="62149" y="94672"/>
                </a:cubicBezTo>
                <a:lnTo>
                  <a:pt x="62149" y="113264"/>
                </a:lnTo>
                <a:cubicBezTo>
                  <a:pt x="73428" y="112835"/>
                  <a:pt x="83806" y="108901"/>
                  <a:pt x="92191" y="102478"/>
                </a:cubicBezTo>
                <a:close/>
                <a:moveTo>
                  <a:pt x="108452" y="56211"/>
                </a:moveTo>
                <a:cubicBezTo>
                  <a:pt x="102585" y="49213"/>
                  <a:pt x="95286" y="43712"/>
                  <a:pt x="87165" y="39928"/>
                </a:cubicBezTo>
                <a:cubicBezTo>
                  <a:pt x="85533" y="45240"/>
                  <a:pt x="84594" y="50713"/>
                  <a:pt x="84387" y="56211"/>
                </a:cubicBezTo>
                <a:close/>
                <a:moveTo>
                  <a:pt x="108893" y="62987"/>
                </a:moveTo>
                <a:lnTo>
                  <a:pt x="84451" y="62987"/>
                </a:lnTo>
                <a:cubicBezTo>
                  <a:pt x="84750" y="68783"/>
                  <a:pt x="85872" y="74538"/>
                  <a:pt x="87772" y="80093"/>
                </a:cubicBezTo>
                <a:cubicBezTo>
                  <a:pt x="95898" y="76042"/>
                  <a:pt x="103149" y="70263"/>
                  <a:pt x="108893" y="62987"/>
                </a:cubicBezTo>
                <a:close/>
                <a:moveTo>
                  <a:pt x="111997" y="48352"/>
                </a:moveTo>
                <a:cubicBezTo>
                  <a:pt x="109700" y="37715"/>
                  <a:pt x="104172" y="28286"/>
                  <a:pt x="96490" y="21123"/>
                </a:cubicBezTo>
                <a:cubicBezTo>
                  <a:pt x="93775" y="24712"/>
                  <a:pt x="91592" y="28582"/>
                  <a:pt x="89828" y="32588"/>
                </a:cubicBezTo>
                <a:cubicBezTo>
                  <a:pt x="98115" y="36327"/>
                  <a:pt x="105653" y="41662"/>
                  <a:pt x="111997" y="48352"/>
                </a:cubicBezTo>
                <a:close/>
                <a:moveTo>
                  <a:pt x="112044" y="71427"/>
                </a:moveTo>
                <a:cubicBezTo>
                  <a:pt x="105949" y="78076"/>
                  <a:pt x="98693" y="83450"/>
                  <a:pt x="90692" y="87326"/>
                </a:cubicBezTo>
                <a:cubicBezTo>
                  <a:pt x="92451" y="91123"/>
                  <a:pt x="94624" y="94770"/>
                  <a:pt x="97268" y="98161"/>
                </a:cubicBezTo>
                <a:cubicBezTo>
                  <a:pt x="104590" y="91027"/>
                  <a:pt x="109851" y="81796"/>
                  <a:pt x="112044" y="71427"/>
                </a:cubicBezTo>
                <a:close/>
                <a:moveTo>
                  <a:pt x="120000" y="60000"/>
                </a:moveTo>
                <a:cubicBezTo>
                  <a:pt x="120000" y="93137"/>
                  <a:pt x="93119" y="120000"/>
                  <a:pt x="59960" y="120000"/>
                </a:cubicBezTo>
                <a:cubicBezTo>
                  <a:pt x="27805" y="120000"/>
                  <a:pt x="1554" y="94738"/>
                  <a:pt x="72" y="62987"/>
                </a:cubicBezTo>
                <a:lnTo>
                  <a:pt x="0" y="62987"/>
                </a:lnTo>
                <a:lnTo>
                  <a:pt x="0" y="56211"/>
                </a:lnTo>
                <a:lnTo>
                  <a:pt x="103" y="56211"/>
                </a:lnTo>
                <a:cubicBezTo>
                  <a:pt x="1902" y="26359"/>
                  <a:pt x="25603" y="2427"/>
                  <a:pt x="55368" y="231"/>
                </a:cubicBezTo>
                <a:lnTo>
                  <a:pt x="55368" y="0"/>
                </a:lnTo>
                <a:lnTo>
                  <a:pt x="59960" y="0"/>
                </a:lnTo>
                <a:lnTo>
                  <a:pt x="62149" y="0"/>
                </a:lnTo>
                <a:lnTo>
                  <a:pt x="62149" y="110"/>
                </a:lnTo>
                <a:cubicBezTo>
                  <a:pt x="94295" y="1191"/>
                  <a:pt x="120000" y="27595"/>
                  <a:pt x="120000" y="600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129280" y="142852"/>
            <a:ext cx="4014720" cy="2822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82945" rIns="82945" bIns="82945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СМИ: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706081" y="642918"/>
            <a:ext cx="588960" cy="607744"/>
            <a:chOff x="4657" y="346"/>
            <a:chExt cx="409" cy="422"/>
          </a:xfrm>
        </p:grpSpPr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>
              <a:off x="4657" y="346"/>
              <a:ext cx="409" cy="422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>
              <a:off x="4691" y="381"/>
              <a:ext cx="341" cy="352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28" name="Freeform 32"/>
          <p:cNvSpPr>
            <a:spLocks noChangeArrowheads="1"/>
          </p:cNvSpPr>
          <p:nvPr/>
        </p:nvSpPr>
        <p:spPr bwMode="auto">
          <a:xfrm rot="8100000">
            <a:off x="1071182" y="864700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4913280" y="1220418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2022</a:t>
            </a:r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 rot="8100000">
            <a:off x="6907086" y="835985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367154"/>
              </p:ext>
            </p:extLst>
          </p:nvPr>
        </p:nvGraphicFramePr>
        <p:xfrm>
          <a:off x="35278" y="1516582"/>
          <a:ext cx="9108723" cy="5341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>
                  <a:extLst>
                    <a:ext uri="{9D8B030D-6E8A-4147-A177-3AD203B41FA5}">
                      <a16:colId xmlns="" xmlns:a16="http://schemas.microsoft.com/office/drawing/2014/main" val="2193192413"/>
                    </a:ext>
                  </a:extLst>
                </a:gridCol>
                <a:gridCol w="1463332">
                  <a:extLst>
                    <a:ext uri="{9D8B030D-6E8A-4147-A177-3AD203B41FA5}">
                      <a16:colId xmlns="" xmlns:a16="http://schemas.microsoft.com/office/drawing/2014/main" val="3719606053"/>
                    </a:ext>
                  </a:extLst>
                </a:gridCol>
                <a:gridCol w="1463332">
                  <a:extLst>
                    <a:ext uri="{9D8B030D-6E8A-4147-A177-3AD203B41FA5}">
                      <a16:colId xmlns="" xmlns:a16="http://schemas.microsoft.com/office/drawing/2014/main" val="2013065655"/>
                    </a:ext>
                  </a:extLst>
                </a:gridCol>
                <a:gridCol w="1536498">
                  <a:extLst>
                    <a:ext uri="{9D8B030D-6E8A-4147-A177-3AD203B41FA5}">
                      <a16:colId xmlns="" xmlns:a16="http://schemas.microsoft.com/office/drawing/2014/main" val="1177008844"/>
                    </a:ext>
                  </a:extLst>
                </a:gridCol>
                <a:gridCol w="1390165">
                  <a:extLst>
                    <a:ext uri="{9D8B030D-6E8A-4147-A177-3AD203B41FA5}">
                      <a16:colId xmlns="" xmlns:a16="http://schemas.microsoft.com/office/drawing/2014/main" val="1456353332"/>
                    </a:ext>
                  </a:extLst>
                </a:gridCol>
                <a:gridCol w="2743008">
                  <a:extLst>
                    <a:ext uri="{9D8B030D-6E8A-4147-A177-3AD203B41FA5}">
                      <a16:colId xmlns="" xmlns:a16="http://schemas.microsoft.com/office/drawing/2014/main" val="3280912894"/>
                    </a:ext>
                  </a:extLst>
                </a:gridCol>
              </a:tblGrid>
              <a:tr h="6553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9971804"/>
                  </a:ext>
                </a:extLst>
              </a:tr>
              <a:tr h="46860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Созданы узнаваемые известные всем бренды региональных производителей с учетом северных особенностей.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Хорошая кадровая база, черный список.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091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588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-142900"/>
            <a:ext cx="2446560" cy="773362"/>
          </a:xfrm>
          <a:ln/>
        </p:spPr>
        <p:txBody>
          <a:bodyPr lIns="82945" tIns="41473" rIns="82945" bIns="4147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ru-RU" sz="2000" b="1" dirty="0">
                <a:latin typeface="Arial" charset="0"/>
                <a:cs typeface="Arial" charset="0"/>
              </a:rPr>
              <a:t>Дорожная карта</a:t>
            </a:r>
          </a:p>
        </p:txBody>
      </p: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V="1">
            <a:off x="1465920" y="945349"/>
            <a:ext cx="5832000" cy="17282"/>
          </a:xfrm>
          <a:prstGeom prst="bentConnector5">
            <a:avLst>
              <a:gd name="adj1" fmla="val 44931"/>
              <a:gd name="adj2" fmla="val 100000"/>
              <a:gd name="adj3" fmla="val 100000"/>
            </a:avLst>
          </a:prstGeom>
          <a:noFill/>
          <a:ln w="25560" cap="flat">
            <a:solidFill>
              <a:srgbClr val="3F3F3F"/>
            </a:solidFill>
            <a:prstDash val="sysDot"/>
            <a:round/>
            <a:headEnd type="oval" w="sm" len="sm"/>
            <a:tailEnd type="oval" w="sm" len="sm"/>
          </a:ln>
          <a:effectLst/>
        </p:spPr>
      </p:cxn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5520" y="680362"/>
            <a:ext cx="588960" cy="561659"/>
            <a:chOff x="608" y="372"/>
            <a:chExt cx="409" cy="390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608" y="372"/>
              <a:ext cx="409" cy="390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42" y="404"/>
              <a:ext cx="341" cy="325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88800" y="680361"/>
            <a:ext cx="587520" cy="570300"/>
            <a:chOff x="1520" y="372"/>
            <a:chExt cx="408" cy="396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1520" y="372"/>
              <a:ext cx="408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AD3E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554" y="405"/>
              <a:ext cx="341" cy="330"/>
            </a:xfrm>
            <a:prstGeom prst="diamond">
              <a:avLst/>
            </a:prstGeom>
            <a:solidFill>
              <a:srgbClr val="9AD3E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8320" y="665960"/>
            <a:ext cx="588960" cy="584701"/>
            <a:chOff x="2478" y="362"/>
            <a:chExt cx="409" cy="406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2478" y="362"/>
              <a:ext cx="409" cy="40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8DFB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2513" y="395"/>
              <a:ext cx="340" cy="339"/>
            </a:xfrm>
            <a:prstGeom prst="diamond">
              <a:avLst/>
            </a:prstGeom>
            <a:solidFill>
              <a:srgbClr val="98DFB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044321" y="680361"/>
            <a:ext cx="588960" cy="570300"/>
            <a:chOff x="3503" y="372"/>
            <a:chExt cx="409" cy="396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3503" y="372"/>
              <a:ext cx="409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A4B4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3537" y="405"/>
              <a:ext cx="341" cy="330"/>
            </a:xfrm>
            <a:prstGeom prst="diamond">
              <a:avLst/>
            </a:prstGeom>
            <a:solidFill>
              <a:srgbClr val="A4B4EA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6608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2018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07360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2019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3401280" y="1223299"/>
            <a:ext cx="95760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2020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31201" y="652389"/>
            <a:ext cx="809280" cy="12054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    </a:t>
            </a:r>
          </a:p>
        </p:txBody>
      </p:sp>
      <p:sp>
        <p:nvSpPr>
          <p:cNvPr id="4115" name="Freeform 19"/>
          <p:cNvSpPr>
            <a:spLocks noChangeArrowheads="1"/>
          </p:cNvSpPr>
          <p:nvPr/>
        </p:nvSpPr>
        <p:spPr bwMode="auto">
          <a:xfrm>
            <a:off x="2393280" y="870461"/>
            <a:ext cx="181440" cy="201621"/>
          </a:xfrm>
          <a:custGeom>
            <a:avLst/>
            <a:gdLst/>
            <a:ahLst/>
            <a:cxnLst>
              <a:cxn ang="0">
                <a:pos x="98823" y="113520"/>
              </a:cxn>
              <a:cxn ang="0">
                <a:pos x="111175" y="107034"/>
              </a:cxn>
              <a:cxn ang="0">
                <a:pos x="7941" y="113520"/>
              </a:cxn>
              <a:cxn ang="0">
                <a:pos x="20293" y="107034"/>
              </a:cxn>
              <a:cxn ang="0">
                <a:pos x="98823" y="100870"/>
              </a:cxn>
              <a:cxn ang="0">
                <a:pos x="111175" y="94383"/>
              </a:cxn>
              <a:cxn ang="0">
                <a:pos x="7941" y="100870"/>
              </a:cxn>
              <a:cxn ang="0">
                <a:pos x="20293" y="94383"/>
              </a:cxn>
              <a:cxn ang="0">
                <a:pos x="98823" y="88219"/>
              </a:cxn>
              <a:cxn ang="0">
                <a:pos x="111175" y="81733"/>
              </a:cxn>
              <a:cxn ang="0">
                <a:pos x="7941" y="88219"/>
              </a:cxn>
              <a:cxn ang="0">
                <a:pos x="20293" y="81733"/>
              </a:cxn>
              <a:cxn ang="0">
                <a:pos x="98823" y="75569"/>
              </a:cxn>
              <a:cxn ang="0">
                <a:pos x="111175" y="69082"/>
              </a:cxn>
              <a:cxn ang="0">
                <a:pos x="7941" y="75569"/>
              </a:cxn>
              <a:cxn ang="0">
                <a:pos x="20293" y="69082"/>
              </a:cxn>
              <a:cxn ang="0">
                <a:pos x="98823" y="62919"/>
              </a:cxn>
              <a:cxn ang="0">
                <a:pos x="111175" y="56432"/>
              </a:cxn>
              <a:cxn ang="0">
                <a:pos x="7941" y="62919"/>
              </a:cxn>
              <a:cxn ang="0">
                <a:pos x="20293" y="56432"/>
              </a:cxn>
              <a:cxn ang="0">
                <a:pos x="98823" y="50268"/>
              </a:cxn>
              <a:cxn ang="0">
                <a:pos x="111175" y="43781"/>
              </a:cxn>
              <a:cxn ang="0">
                <a:pos x="7941" y="50268"/>
              </a:cxn>
              <a:cxn ang="0">
                <a:pos x="20293" y="43781"/>
              </a:cxn>
              <a:cxn ang="0">
                <a:pos x="98823" y="37618"/>
              </a:cxn>
              <a:cxn ang="0">
                <a:pos x="111175" y="31131"/>
              </a:cxn>
              <a:cxn ang="0">
                <a:pos x="7941" y="37618"/>
              </a:cxn>
              <a:cxn ang="0">
                <a:pos x="20293" y="31131"/>
              </a:cxn>
              <a:cxn ang="0">
                <a:pos x="37203" y="95118"/>
              </a:cxn>
              <a:cxn ang="0">
                <a:pos x="98823" y="18481"/>
              </a:cxn>
              <a:cxn ang="0">
                <a:pos x="111175" y="24967"/>
              </a:cxn>
              <a:cxn ang="0">
                <a:pos x="7941" y="18481"/>
              </a:cxn>
              <a:cxn ang="0">
                <a:pos x="20293" y="24967"/>
              </a:cxn>
              <a:cxn ang="0">
                <a:pos x="98823" y="5830"/>
              </a:cxn>
              <a:cxn ang="0">
                <a:pos x="111175" y="12317"/>
              </a:cxn>
              <a:cxn ang="0">
                <a:pos x="7941" y="5830"/>
              </a:cxn>
              <a:cxn ang="0">
                <a:pos x="20293" y="12317"/>
              </a:cxn>
              <a:cxn ang="0">
                <a:pos x="0" y="0"/>
              </a:cxn>
              <a:cxn ang="0">
                <a:pos x="120000" y="120000"/>
              </a:cxn>
            </a:cxnLst>
            <a:rect l="0" t="0" r="r" b="b"/>
            <a:pathLst>
              <a:path w="120000" h="120000">
                <a:moveTo>
                  <a:pt x="98823" y="107034"/>
                </a:moveTo>
                <a:lnTo>
                  <a:pt x="98823" y="113520"/>
                </a:lnTo>
                <a:lnTo>
                  <a:pt x="111175" y="113520"/>
                </a:lnTo>
                <a:lnTo>
                  <a:pt x="111175" y="107034"/>
                </a:lnTo>
                <a:close/>
                <a:moveTo>
                  <a:pt x="7941" y="107034"/>
                </a:moveTo>
                <a:lnTo>
                  <a:pt x="7941" y="113520"/>
                </a:lnTo>
                <a:lnTo>
                  <a:pt x="20293" y="113520"/>
                </a:lnTo>
                <a:lnTo>
                  <a:pt x="20293" y="107034"/>
                </a:lnTo>
                <a:close/>
                <a:moveTo>
                  <a:pt x="98823" y="94383"/>
                </a:moveTo>
                <a:lnTo>
                  <a:pt x="98823" y="100870"/>
                </a:lnTo>
                <a:lnTo>
                  <a:pt x="111175" y="100870"/>
                </a:lnTo>
                <a:lnTo>
                  <a:pt x="111175" y="94383"/>
                </a:lnTo>
                <a:close/>
                <a:moveTo>
                  <a:pt x="7941" y="94383"/>
                </a:moveTo>
                <a:lnTo>
                  <a:pt x="7941" y="100870"/>
                </a:lnTo>
                <a:lnTo>
                  <a:pt x="20293" y="100870"/>
                </a:lnTo>
                <a:lnTo>
                  <a:pt x="20293" y="94383"/>
                </a:lnTo>
                <a:close/>
                <a:moveTo>
                  <a:pt x="98823" y="81733"/>
                </a:moveTo>
                <a:lnTo>
                  <a:pt x="98823" y="88219"/>
                </a:lnTo>
                <a:lnTo>
                  <a:pt x="111175" y="88219"/>
                </a:lnTo>
                <a:lnTo>
                  <a:pt x="111175" y="81733"/>
                </a:lnTo>
                <a:close/>
                <a:moveTo>
                  <a:pt x="7941" y="81733"/>
                </a:moveTo>
                <a:lnTo>
                  <a:pt x="7941" y="88219"/>
                </a:lnTo>
                <a:lnTo>
                  <a:pt x="20293" y="88219"/>
                </a:lnTo>
                <a:lnTo>
                  <a:pt x="20293" y="81733"/>
                </a:lnTo>
                <a:close/>
                <a:moveTo>
                  <a:pt x="98823" y="69082"/>
                </a:moveTo>
                <a:lnTo>
                  <a:pt x="98823" y="75569"/>
                </a:lnTo>
                <a:lnTo>
                  <a:pt x="111175" y="75569"/>
                </a:lnTo>
                <a:lnTo>
                  <a:pt x="111175" y="69082"/>
                </a:lnTo>
                <a:close/>
                <a:moveTo>
                  <a:pt x="7941" y="69082"/>
                </a:moveTo>
                <a:lnTo>
                  <a:pt x="7941" y="75569"/>
                </a:lnTo>
                <a:lnTo>
                  <a:pt x="20293" y="75569"/>
                </a:lnTo>
                <a:lnTo>
                  <a:pt x="20293" y="69082"/>
                </a:lnTo>
                <a:close/>
                <a:moveTo>
                  <a:pt x="98823" y="56432"/>
                </a:moveTo>
                <a:lnTo>
                  <a:pt x="98823" y="62919"/>
                </a:lnTo>
                <a:lnTo>
                  <a:pt x="111175" y="62919"/>
                </a:lnTo>
                <a:lnTo>
                  <a:pt x="111175" y="56432"/>
                </a:lnTo>
                <a:close/>
                <a:moveTo>
                  <a:pt x="7941" y="56432"/>
                </a:moveTo>
                <a:lnTo>
                  <a:pt x="7941" y="62919"/>
                </a:lnTo>
                <a:lnTo>
                  <a:pt x="20293" y="62919"/>
                </a:lnTo>
                <a:lnTo>
                  <a:pt x="20293" y="56432"/>
                </a:lnTo>
                <a:close/>
                <a:moveTo>
                  <a:pt x="98823" y="43781"/>
                </a:moveTo>
                <a:lnTo>
                  <a:pt x="98823" y="50268"/>
                </a:lnTo>
                <a:lnTo>
                  <a:pt x="111175" y="50268"/>
                </a:lnTo>
                <a:lnTo>
                  <a:pt x="111175" y="43781"/>
                </a:lnTo>
                <a:close/>
                <a:moveTo>
                  <a:pt x="7941" y="43781"/>
                </a:moveTo>
                <a:lnTo>
                  <a:pt x="7941" y="50268"/>
                </a:lnTo>
                <a:lnTo>
                  <a:pt x="20293" y="50268"/>
                </a:lnTo>
                <a:lnTo>
                  <a:pt x="20293" y="43781"/>
                </a:lnTo>
                <a:close/>
                <a:moveTo>
                  <a:pt x="98823" y="31131"/>
                </a:moveTo>
                <a:lnTo>
                  <a:pt x="98823" y="37618"/>
                </a:lnTo>
                <a:lnTo>
                  <a:pt x="111175" y="37618"/>
                </a:lnTo>
                <a:lnTo>
                  <a:pt x="111175" y="31131"/>
                </a:lnTo>
                <a:close/>
                <a:moveTo>
                  <a:pt x="7941" y="31131"/>
                </a:moveTo>
                <a:lnTo>
                  <a:pt x="7941" y="37618"/>
                </a:lnTo>
                <a:lnTo>
                  <a:pt x="20293" y="37618"/>
                </a:lnTo>
                <a:lnTo>
                  <a:pt x="20293" y="31131"/>
                </a:lnTo>
                <a:close/>
                <a:moveTo>
                  <a:pt x="37203" y="24881"/>
                </a:moveTo>
                <a:lnTo>
                  <a:pt x="37203" y="95118"/>
                </a:lnTo>
                <a:lnTo>
                  <a:pt x="87817" y="60000"/>
                </a:lnTo>
                <a:close/>
                <a:moveTo>
                  <a:pt x="98823" y="18481"/>
                </a:moveTo>
                <a:lnTo>
                  <a:pt x="98823" y="24967"/>
                </a:lnTo>
                <a:lnTo>
                  <a:pt x="111175" y="24967"/>
                </a:lnTo>
                <a:lnTo>
                  <a:pt x="111175" y="18481"/>
                </a:lnTo>
                <a:close/>
                <a:moveTo>
                  <a:pt x="7941" y="18481"/>
                </a:moveTo>
                <a:lnTo>
                  <a:pt x="7941" y="24967"/>
                </a:lnTo>
                <a:lnTo>
                  <a:pt x="20293" y="24967"/>
                </a:lnTo>
                <a:lnTo>
                  <a:pt x="20293" y="18481"/>
                </a:lnTo>
                <a:close/>
                <a:moveTo>
                  <a:pt x="98823" y="5830"/>
                </a:moveTo>
                <a:lnTo>
                  <a:pt x="98823" y="12317"/>
                </a:lnTo>
                <a:lnTo>
                  <a:pt x="111175" y="12317"/>
                </a:lnTo>
                <a:lnTo>
                  <a:pt x="111175" y="5830"/>
                </a:lnTo>
                <a:close/>
                <a:moveTo>
                  <a:pt x="7941" y="5830"/>
                </a:moveTo>
                <a:lnTo>
                  <a:pt x="7941" y="12317"/>
                </a:lnTo>
                <a:lnTo>
                  <a:pt x="20293" y="12317"/>
                </a:lnTo>
                <a:lnTo>
                  <a:pt x="20293" y="583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6" name="Freeform 20"/>
          <p:cNvSpPr>
            <a:spLocks noChangeArrowheads="1"/>
          </p:cNvSpPr>
          <p:nvPr/>
        </p:nvSpPr>
        <p:spPr bwMode="auto">
          <a:xfrm rot="2700000">
            <a:off x="3764871" y="802893"/>
            <a:ext cx="167058" cy="286560"/>
          </a:xfrm>
          <a:custGeom>
            <a:avLst/>
            <a:gdLst/>
            <a:ahLst/>
            <a:cxnLst>
              <a:cxn ang="0">
                <a:pos x="60041" y="0"/>
              </a:cxn>
              <a:cxn ang="0">
                <a:pos x="77802" y="9249"/>
              </a:cxn>
              <a:cxn ang="0">
                <a:pos x="72034" y="26607"/>
              </a:cxn>
              <a:cxn ang="0">
                <a:pos x="120000" y="26607"/>
              </a:cxn>
              <a:cxn ang="0">
                <a:pos x="120000" y="53320"/>
              </a:cxn>
              <a:cxn ang="0">
                <a:pos x="89415" y="50069"/>
              </a:cxn>
              <a:cxn ang="0">
                <a:pos x="72833" y="59977"/>
              </a:cxn>
              <a:cxn ang="0">
                <a:pos x="91464" y="70060"/>
              </a:cxn>
              <a:cxn ang="0">
                <a:pos x="120000" y="65606"/>
              </a:cxn>
              <a:cxn ang="0">
                <a:pos x="120000" y="93541"/>
              </a:cxn>
              <a:cxn ang="0">
                <a:pos x="70059" y="93541"/>
              </a:cxn>
              <a:cxn ang="0">
                <a:pos x="78036" y="109608"/>
              </a:cxn>
              <a:cxn ang="0">
                <a:pos x="59959" y="120000"/>
              </a:cxn>
              <a:cxn ang="0">
                <a:pos x="42197" y="110750"/>
              </a:cxn>
              <a:cxn ang="0">
                <a:pos x="47995" y="93541"/>
              </a:cxn>
              <a:cxn ang="0">
                <a:pos x="0" y="93541"/>
              </a:cxn>
              <a:cxn ang="0">
                <a:pos x="0" y="66075"/>
              </a:cxn>
              <a:cxn ang="0">
                <a:pos x="31219" y="69286"/>
              </a:cxn>
              <a:cxn ang="0">
                <a:pos x="47801" y="59379"/>
              </a:cxn>
              <a:cxn ang="0">
                <a:pos x="29171" y="49296"/>
              </a:cxn>
              <a:cxn ang="0">
                <a:pos x="0" y="53739"/>
              </a:cxn>
              <a:cxn ang="0">
                <a:pos x="0" y="26607"/>
              </a:cxn>
              <a:cxn ang="0">
                <a:pos x="49932" y="26607"/>
              </a:cxn>
              <a:cxn ang="0">
                <a:pos x="41963" y="10391"/>
              </a:cxn>
              <a:cxn ang="0">
                <a:pos x="60041" y="0"/>
              </a:cxn>
            </a:cxnLst>
            <a:rect l="0" t="0" r="r" b="b"/>
            <a:pathLst>
              <a:path w="120000" h="120000">
                <a:moveTo>
                  <a:pt x="60041" y="0"/>
                </a:moveTo>
                <a:cubicBezTo>
                  <a:pt x="68312" y="142"/>
                  <a:pt x="77049" y="3617"/>
                  <a:pt x="77802" y="9249"/>
                </a:cubicBezTo>
                <a:cubicBezTo>
                  <a:pt x="79731" y="16341"/>
                  <a:pt x="68983" y="18083"/>
                  <a:pt x="72034" y="26607"/>
                </a:cubicBezTo>
                <a:lnTo>
                  <a:pt x="120000" y="26607"/>
                </a:lnTo>
                <a:lnTo>
                  <a:pt x="120000" y="53320"/>
                </a:lnTo>
                <a:cubicBezTo>
                  <a:pt x="105180" y="54850"/>
                  <a:pt x="101982" y="49006"/>
                  <a:pt x="89415" y="50069"/>
                </a:cubicBezTo>
                <a:cubicBezTo>
                  <a:pt x="79319" y="50489"/>
                  <a:pt x="73089" y="55363"/>
                  <a:pt x="72833" y="59977"/>
                </a:cubicBezTo>
                <a:cubicBezTo>
                  <a:pt x="73004" y="64029"/>
                  <a:pt x="79442" y="70012"/>
                  <a:pt x="91464" y="70060"/>
                </a:cubicBezTo>
                <a:cubicBezTo>
                  <a:pt x="106013" y="69226"/>
                  <a:pt x="103877" y="65247"/>
                  <a:pt x="120000" y="65606"/>
                </a:cubicBezTo>
                <a:lnTo>
                  <a:pt x="120000" y="93541"/>
                </a:lnTo>
                <a:lnTo>
                  <a:pt x="70059" y="93541"/>
                </a:lnTo>
                <a:cubicBezTo>
                  <a:pt x="69329" y="102697"/>
                  <a:pt x="76533" y="101447"/>
                  <a:pt x="78036" y="109608"/>
                </a:cubicBezTo>
                <a:cubicBezTo>
                  <a:pt x="77950" y="116314"/>
                  <a:pt x="67224" y="119904"/>
                  <a:pt x="59959" y="120000"/>
                </a:cubicBezTo>
                <a:cubicBezTo>
                  <a:pt x="51687" y="119857"/>
                  <a:pt x="42950" y="116382"/>
                  <a:pt x="42197" y="110750"/>
                </a:cubicBezTo>
                <a:cubicBezTo>
                  <a:pt x="40279" y="103699"/>
                  <a:pt x="50892" y="101936"/>
                  <a:pt x="47995" y="93541"/>
                </a:cubicBezTo>
                <a:lnTo>
                  <a:pt x="0" y="93541"/>
                </a:lnTo>
                <a:lnTo>
                  <a:pt x="0" y="66075"/>
                </a:lnTo>
                <a:cubicBezTo>
                  <a:pt x="15368" y="64341"/>
                  <a:pt x="18478" y="70364"/>
                  <a:pt x="31219" y="69286"/>
                </a:cubicBezTo>
                <a:cubicBezTo>
                  <a:pt x="41315" y="68866"/>
                  <a:pt x="47545" y="63992"/>
                  <a:pt x="47801" y="59379"/>
                </a:cubicBezTo>
                <a:cubicBezTo>
                  <a:pt x="47631" y="55326"/>
                  <a:pt x="41193" y="49343"/>
                  <a:pt x="29171" y="49296"/>
                </a:cubicBezTo>
                <a:cubicBezTo>
                  <a:pt x="14433" y="50140"/>
                  <a:pt x="16816" y="54212"/>
                  <a:pt x="0" y="53739"/>
                </a:cubicBezTo>
                <a:lnTo>
                  <a:pt x="0" y="26607"/>
                </a:lnTo>
                <a:lnTo>
                  <a:pt x="49932" y="26607"/>
                </a:lnTo>
                <a:cubicBezTo>
                  <a:pt x="50748" y="17288"/>
                  <a:pt x="43474" y="18596"/>
                  <a:pt x="41963" y="10391"/>
                </a:cubicBezTo>
                <a:cubicBezTo>
                  <a:pt x="42049" y="3685"/>
                  <a:pt x="52775" y="95"/>
                  <a:pt x="60041" y="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7" name="Freeform 21"/>
          <p:cNvSpPr>
            <a:spLocks noChangeArrowheads="1"/>
          </p:cNvSpPr>
          <p:nvPr/>
        </p:nvSpPr>
        <p:spPr bwMode="auto">
          <a:xfrm rot="16200000">
            <a:off x="5214227" y="861833"/>
            <a:ext cx="249147" cy="231840"/>
          </a:xfrm>
          <a:custGeom>
            <a:avLst/>
            <a:gdLst/>
            <a:ahLst/>
            <a:cxnLst>
              <a:cxn ang="0">
                <a:pos x="8667" y="74602"/>
              </a:cxn>
              <a:cxn ang="0">
                <a:pos x="28780" y="88243"/>
              </a:cxn>
              <a:cxn ang="0">
                <a:pos x="23042" y="21501"/>
              </a:cxn>
              <a:cxn ang="0">
                <a:pos x="29516" y="32485"/>
              </a:cxn>
              <a:cxn ang="0">
                <a:pos x="8552" y="62987"/>
              </a:cxn>
              <a:cxn ang="0">
                <a:pos x="35247" y="62987"/>
              </a:cxn>
              <a:cxn ang="0">
                <a:pos x="32275" y="39790"/>
              </a:cxn>
              <a:cxn ang="0">
                <a:pos x="55368" y="94684"/>
              </a:cxn>
              <a:cxn ang="0">
                <a:pos x="27809" y="102563"/>
              </a:cxn>
              <a:cxn ang="0">
                <a:pos x="55368" y="62987"/>
              </a:cxn>
              <a:cxn ang="0">
                <a:pos x="37972" y="83538"/>
              </a:cxn>
              <a:cxn ang="0">
                <a:pos x="55368" y="33843"/>
              </a:cxn>
              <a:cxn ang="0">
                <a:pos x="41904" y="56211"/>
              </a:cxn>
              <a:cxn ang="0">
                <a:pos x="55368" y="6856"/>
              </a:cxn>
              <a:cxn ang="0">
                <a:pos x="35690" y="29969"/>
              </a:cxn>
              <a:cxn ang="0">
                <a:pos x="80995" y="37351"/>
              </a:cxn>
              <a:cxn ang="0">
                <a:pos x="62149" y="56211"/>
              </a:cxn>
              <a:cxn ang="0">
                <a:pos x="80995" y="37351"/>
              </a:cxn>
              <a:cxn ang="0">
                <a:pos x="77802" y="62987"/>
              </a:cxn>
              <a:cxn ang="0">
                <a:pos x="62149" y="86861"/>
              </a:cxn>
              <a:cxn ang="0">
                <a:pos x="91254" y="16823"/>
              </a:cxn>
              <a:cxn ang="0">
                <a:pos x="62149" y="25971"/>
              </a:cxn>
              <a:cxn ang="0">
                <a:pos x="91254" y="16823"/>
              </a:cxn>
              <a:cxn ang="0">
                <a:pos x="84614" y="90026"/>
              </a:cxn>
              <a:cxn ang="0">
                <a:pos x="62149" y="113264"/>
              </a:cxn>
              <a:cxn ang="0">
                <a:pos x="108452" y="56211"/>
              </a:cxn>
              <a:cxn ang="0">
                <a:pos x="84387" y="56211"/>
              </a:cxn>
              <a:cxn ang="0">
                <a:pos x="84451" y="62987"/>
              </a:cxn>
              <a:cxn ang="0">
                <a:pos x="108893" y="62987"/>
              </a:cxn>
              <a:cxn ang="0">
                <a:pos x="96490" y="21123"/>
              </a:cxn>
              <a:cxn ang="0">
                <a:pos x="111997" y="48352"/>
              </a:cxn>
              <a:cxn ang="0">
                <a:pos x="90692" y="87326"/>
              </a:cxn>
              <a:cxn ang="0">
                <a:pos x="112044" y="71427"/>
              </a:cxn>
              <a:cxn ang="0">
                <a:pos x="59960" y="120000"/>
              </a:cxn>
              <a:cxn ang="0">
                <a:pos x="0" y="62987"/>
              </a:cxn>
              <a:cxn ang="0">
                <a:pos x="103" y="56211"/>
              </a:cxn>
              <a:cxn ang="0">
                <a:pos x="55368" y="0"/>
              </a:cxn>
              <a:cxn ang="0">
                <a:pos x="62149" y="0"/>
              </a:cxn>
              <a:cxn ang="0">
                <a:pos x="120000" y="60000"/>
              </a:cxn>
            </a:cxnLst>
            <a:rect l="0" t="0" r="r" b="b"/>
            <a:pathLst>
              <a:path w="120000" h="120000">
                <a:moveTo>
                  <a:pt x="28780" y="88243"/>
                </a:moveTo>
                <a:cubicBezTo>
                  <a:pt x="21351" y="84944"/>
                  <a:pt x="14517" y="80365"/>
                  <a:pt x="8667" y="74602"/>
                </a:cubicBezTo>
                <a:cubicBezTo>
                  <a:pt x="11188" y="83720"/>
                  <a:pt x="16125" y="91832"/>
                  <a:pt x="22752" y="98217"/>
                </a:cubicBezTo>
                <a:cubicBezTo>
                  <a:pt x="25154" y="95082"/>
                  <a:pt x="27145" y="91727"/>
                  <a:pt x="28780" y="88243"/>
                </a:cubicBezTo>
                <a:close/>
                <a:moveTo>
                  <a:pt x="29516" y="32485"/>
                </a:moveTo>
                <a:cubicBezTo>
                  <a:pt x="27786" y="28646"/>
                  <a:pt x="25663" y="24941"/>
                  <a:pt x="23042" y="21501"/>
                </a:cubicBezTo>
                <a:cubicBezTo>
                  <a:pt x="15792" y="28386"/>
                  <a:pt x="10518" y="37314"/>
                  <a:pt x="8119" y="47360"/>
                </a:cubicBezTo>
                <a:cubicBezTo>
                  <a:pt x="14267" y="41039"/>
                  <a:pt x="21545" y="36024"/>
                  <a:pt x="29516" y="32485"/>
                </a:cubicBezTo>
                <a:close/>
                <a:moveTo>
                  <a:pt x="35247" y="62987"/>
                </a:moveTo>
                <a:lnTo>
                  <a:pt x="8552" y="62987"/>
                </a:lnTo>
                <a:cubicBezTo>
                  <a:pt x="14807" y="70885"/>
                  <a:pt x="22814" y="77023"/>
                  <a:pt x="31804" y="81056"/>
                </a:cubicBezTo>
                <a:cubicBezTo>
                  <a:pt x="33825" y="75194"/>
                  <a:pt x="34991" y="69108"/>
                  <a:pt x="35247" y="62987"/>
                </a:cubicBezTo>
                <a:close/>
                <a:moveTo>
                  <a:pt x="35257" y="56211"/>
                </a:moveTo>
                <a:cubicBezTo>
                  <a:pt x="34993" y="50658"/>
                  <a:pt x="33989" y="45137"/>
                  <a:pt x="32275" y="39790"/>
                </a:cubicBezTo>
                <a:cubicBezTo>
                  <a:pt x="23987" y="43555"/>
                  <a:pt x="16555" y="49115"/>
                  <a:pt x="10603" y="56211"/>
                </a:cubicBezTo>
                <a:close/>
                <a:moveTo>
                  <a:pt x="55368" y="94684"/>
                </a:moveTo>
                <a:cubicBezTo>
                  <a:pt x="48332" y="94421"/>
                  <a:pt x="41457" y="93072"/>
                  <a:pt x="34944" y="90774"/>
                </a:cubicBezTo>
                <a:cubicBezTo>
                  <a:pt x="33031" y="94900"/>
                  <a:pt x="30670" y="98866"/>
                  <a:pt x="27809" y="102563"/>
                </a:cubicBezTo>
                <a:cubicBezTo>
                  <a:pt x="35585" y="108484"/>
                  <a:pt x="45059" y="112279"/>
                  <a:pt x="55368" y="113143"/>
                </a:cubicBezTo>
                <a:close/>
                <a:moveTo>
                  <a:pt x="55368" y="62987"/>
                </a:moveTo>
                <a:lnTo>
                  <a:pt x="41900" y="62987"/>
                </a:lnTo>
                <a:cubicBezTo>
                  <a:pt x="41638" y="69952"/>
                  <a:pt x="40309" y="76879"/>
                  <a:pt x="37972" y="83538"/>
                </a:cubicBezTo>
                <a:cubicBezTo>
                  <a:pt x="43529" y="85472"/>
                  <a:pt x="49381" y="86617"/>
                  <a:pt x="55368" y="86881"/>
                </a:cubicBezTo>
                <a:close/>
                <a:moveTo>
                  <a:pt x="55368" y="33843"/>
                </a:moveTo>
                <a:cubicBezTo>
                  <a:pt x="49541" y="34173"/>
                  <a:pt x="43855" y="35341"/>
                  <a:pt x="38459" y="37272"/>
                </a:cubicBezTo>
                <a:cubicBezTo>
                  <a:pt x="40480" y="43430"/>
                  <a:pt x="41643" y="49803"/>
                  <a:pt x="41904" y="56211"/>
                </a:cubicBezTo>
                <a:lnTo>
                  <a:pt x="55368" y="56211"/>
                </a:lnTo>
                <a:close/>
                <a:moveTo>
                  <a:pt x="55368" y="6856"/>
                </a:moveTo>
                <a:cubicBezTo>
                  <a:pt x="45199" y="7709"/>
                  <a:pt x="35843" y="11413"/>
                  <a:pt x="28125" y="17195"/>
                </a:cubicBezTo>
                <a:cubicBezTo>
                  <a:pt x="31202" y="21187"/>
                  <a:pt x="33686" y="25498"/>
                  <a:pt x="35690" y="29969"/>
                </a:cubicBezTo>
                <a:cubicBezTo>
                  <a:pt x="41961" y="27710"/>
                  <a:pt x="48582" y="26364"/>
                  <a:pt x="55368" y="26033"/>
                </a:cubicBezTo>
                <a:close/>
                <a:moveTo>
                  <a:pt x="80995" y="37351"/>
                </a:moveTo>
                <a:cubicBezTo>
                  <a:pt x="74992" y="35218"/>
                  <a:pt x="68645" y="33979"/>
                  <a:pt x="62149" y="33777"/>
                </a:cubicBezTo>
                <a:lnTo>
                  <a:pt x="62149" y="56211"/>
                </a:lnTo>
                <a:lnTo>
                  <a:pt x="77742" y="56211"/>
                </a:lnTo>
                <a:cubicBezTo>
                  <a:pt x="77944" y="49839"/>
                  <a:pt x="79047" y="43493"/>
                  <a:pt x="80995" y="37351"/>
                </a:cubicBezTo>
                <a:close/>
                <a:moveTo>
                  <a:pt x="81702" y="82788"/>
                </a:moveTo>
                <a:cubicBezTo>
                  <a:pt x="79431" y="76372"/>
                  <a:pt x="78114" y="69703"/>
                  <a:pt x="77802" y="62987"/>
                </a:cubicBezTo>
                <a:lnTo>
                  <a:pt x="62149" y="62987"/>
                </a:lnTo>
                <a:lnTo>
                  <a:pt x="62149" y="86861"/>
                </a:lnTo>
                <a:cubicBezTo>
                  <a:pt x="68915" y="86568"/>
                  <a:pt x="75504" y="85154"/>
                  <a:pt x="81702" y="82788"/>
                </a:cubicBezTo>
                <a:close/>
                <a:moveTo>
                  <a:pt x="91254" y="16823"/>
                </a:moveTo>
                <a:cubicBezTo>
                  <a:pt x="83038" y="10812"/>
                  <a:pt x="73011" y="7148"/>
                  <a:pt x="62149" y="6735"/>
                </a:cubicBezTo>
                <a:lnTo>
                  <a:pt x="62149" y="25971"/>
                </a:lnTo>
                <a:cubicBezTo>
                  <a:pt x="69578" y="26170"/>
                  <a:pt x="76836" y="27576"/>
                  <a:pt x="83694" y="30019"/>
                </a:cubicBezTo>
                <a:cubicBezTo>
                  <a:pt x="85703" y="25424"/>
                  <a:pt x="88216" y="20993"/>
                  <a:pt x="91254" y="16823"/>
                </a:cubicBezTo>
                <a:close/>
                <a:moveTo>
                  <a:pt x="92191" y="102478"/>
                </a:moveTo>
                <a:cubicBezTo>
                  <a:pt x="89134" y="98585"/>
                  <a:pt x="86626" y="94394"/>
                  <a:pt x="84614" y="90026"/>
                </a:cubicBezTo>
                <a:cubicBezTo>
                  <a:pt x="77503" y="92765"/>
                  <a:pt x="69928" y="94377"/>
                  <a:pt x="62149" y="94672"/>
                </a:cubicBezTo>
                <a:lnTo>
                  <a:pt x="62149" y="113264"/>
                </a:lnTo>
                <a:cubicBezTo>
                  <a:pt x="73428" y="112835"/>
                  <a:pt x="83806" y="108901"/>
                  <a:pt x="92191" y="102478"/>
                </a:cubicBezTo>
                <a:close/>
                <a:moveTo>
                  <a:pt x="108452" y="56211"/>
                </a:moveTo>
                <a:cubicBezTo>
                  <a:pt x="102585" y="49213"/>
                  <a:pt x="95286" y="43712"/>
                  <a:pt x="87165" y="39928"/>
                </a:cubicBezTo>
                <a:cubicBezTo>
                  <a:pt x="85533" y="45240"/>
                  <a:pt x="84594" y="50713"/>
                  <a:pt x="84387" y="56211"/>
                </a:cubicBezTo>
                <a:close/>
                <a:moveTo>
                  <a:pt x="108893" y="62987"/>
                </a:moveTo>
                <a:lnTo>
                  <a:pt x="84451" y="62987"/>
                </a:lnTo>
                <a:cubicBezTo>
                  <a:pt x="84750" y="68783"/>
                  <a:pt x="85872" y="74538"/>
                  <a:pt x="87772" y="80093"/>
                </a:cubicBezTo>
                <a:cubicBezTo>
                  <a:pt x="95898" y="76042"/>
                  <a:pt x="103149" y="70263"/>
                  <a:pt x="108893" y="62987"/>
                </a:cubicBezTo>
                <a:close/>
                <a:moveTo>
                  <a:pt x="111997" y="48352"/>
                </a:moveTo>
                <a:cubicBezTo>
                  <a:pt x="109700" y="37715"/>
                  <a:pt x="104172" y="28286"/>
                  <a:pt x="96490" y="21123"/>
                </a:cubicBezTo>
                <a:cubicBezTo>
                  <a:pt x="93775" y="24712"/>
                  <a:pt x="91592" y="28582"/>
                  <a:pt x="89828" y="32588"/>
                </a:cubicBezTo>
                <a:cubicBezTo>
                  <a:pt x="98115" y="36327"/>
                  <a:pt x="105653" y="41662"/>
                  <a:pt x="111997" y="48352"/>
                </a:cubicBezTo>
                <a:close/>
                <a:moveTo>
                  <a:pt x="112044" y="71427"/>
                </a:moveTo>
                <a:cubicBezTo>
                  <a:pt x="105949" y="78076"/>
                  <a:pt x="98693" y="83450"/>
                  <a:pt x="90692" y="87326"/>
                </a:cubicBezTo>
                <a:cubicBezTo>
                  <a:pt x="92451" y="91123"/>
                  <a:pt x="94624" y="94770"/>
                  <a:pt x="97268" y="98161"/>
                </a:cubicBezTo>
                <a:cubicBezTo>
                  <a:pt x="104590" y="91027"/>
                  <a:pt x="109851" y="81796"/>
                  <a:pt x="112044" y="71427"/>
                </a:cubicBezTo>
                <a:close/>
                <a:moveTo>
                  <a:pt x="120000" y="60000"/>
                </a:moveTo>
                <a:cubicBezTo>
                  <a:pt x="120000" y="93137"/>
                  <a:pt x="93119" y="120000"/>
                  <a:pt x="59960" y="120000"/>
                </a:cubicBezTo>
                <a:cubicBezTo>
                  <a:pt x="27805" y="120000"/>
                  <a:pt x="1554" y="94738"/>
                  <a:pt x="72" y="62987"/>
                </a:cubicBezTo>
                <a:lnTo>
                  <a:pt x="0" y="62987"/>
                </a:lnTo>
                <a:lnTo>
                  <a:pt x="0" y="56211"/>
                </a:lnTo>
                <a:lnTo>
                  <a:pt x="103" y="56211"/>
                </a:lnTo>
                <a:cubicBezTo>
                  <a:pt x="1902" y="26359"/>
                  <a:pt x="25603" y="2427"/>
                  <a:pt x="55368" y="231"/>
                </a:cubicBezTo>
                <a:lnTo>
                  <a:pt x="55368" y="0"/>
                </a:lnTo>
                <a:lnTo>
                  <a:pt x="59960" y="0"/>
                </a:lnTo>
                <a:lnTo>
                  <a:pt x="62149" y="0"/>
                </a:lnTo>
                <a:lnTo>
                  <a:pt x="62149" y="110"/>
                </a:lnTo>
                <a:cubicBezTo>
                  <a:pt x="94295" y="1191"/>
                  <a:pt x="120000" y="27595"/>
                  <a:pt x="120000" y="600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129280" y="142852"/>
            <a:ext cx="4014720" cy="2822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82945" rIns="82945" bIns="82945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Команда: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706081" y="642918"/>
            <a:ext cx="588960" cy="607744"/>
            <a:chOff x="4657" y="346"/>
            <a:chExt cx="409" cy="422"/>
          </a:xfrm>
        </p:grpSpPr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>
              <a:off x="4657" y="346"/>
              <a:ext cx="409" cy="422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>
              <a:off x="4691" y="381"/>
              <a:ext cx="341" cy="352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28" name="Freeform 32"/>
          <p:cNvSpPr>
            <a:spLocks noChangeArrowheads="1"/>
          </p:cNvSpPr>
          <p:nvPr/>
        </p:nvSpPr>
        <p:spPr bwMode="auto">
          <a:xfrm rot="8100000">
            <a:off x="1071182" y="864700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4913280" y="1220418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2022</a:t>
            </a:r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 rot="8100000">
            <a:off x="6907086" y="835985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603086"/>
              </p:ext>
            </p:extLst>
          </p:nvPr>
        </p:nvGraphicFramePr>
        <p:xfrm>
          <a:off x="35279" y="1516583"/>
          <a:ext cx="9108720" cy="5341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88">
                  <a:extLst>
                    <a:ext uri="{9D8B030D-6E8A-4147-A177-3AD203B41FA5}">
                      <a16:colId xmlns="" xmlns:a16="http://schemas.microsoft.com/office/drawing/2014/main" val="2193192413"/>
                    </a:ext>
                  </a:extLst>
                </a:gridCol>
                <a:gridCol w="1463331">
                  <a:extLst>
                    <a:ext uri="{9D8B030D-6E8A-4147-A177-3AD203B41FA5}">
                      <a16:colId xmlns="" xmlns:a16="http://schemas.microsoft.com/office/drawing/2014/main" val="3719606053"/>
                    </a:ext>
                  </a:extLst>
                </a:gridCol>
                <a:gridCol w="1463331">
                  <a:extLst>
                    <a:ext uri="{9D8B030D-6E8A-4147-A177-3AD203B41FA5}">
                      <a16:colId xmlns="" xmlns:a16="http://schemas.microsoft.com/office/drawing/2014/main" val="2013065655"/>
                    </a:ext>
                  </a:extLst>
                </a:gridCol>
                <a:gridCol w="1536498">
                  <a:extLst>
                    <a:ext uri="{9D8B030D-6E8A-4147-A177-3AD203B41FA5}">
                      <a16:colId xmlns="" xmlns:a16="http://schemas.microsoft.com/office/drawing/2014/main" val="1177008844"/>
                    </a:ext>
                  </a:extLst>
                </a:gridCol>
                <a:gridCol w="1390165">
                  <a:extLst>
                    <a:ext uri="{9D8B030D-6E8A-4147-A177-3AD203B41FA5}">
                      <a16:colId xmlns="" xmlns:a16="http://schemas.microsoft.com/office/drawing/2014/main" val="1456353332"/>
                    </a:ext>
                  </a:extLst>
                </a:gridCol>
                <a:gridCol w="2743007">
                  <a:extLst>
                    <a:ext uri="{9D8B030D-6E8A-4147-A177-3AD203B41FA5}">
                      <a16:colId xmlns="" xmlns:a16="http://schemas.microsoft.com/office/drawing/2014/main" val="3280912894"/>
                    </a:ext>
                  </a:extLst>
                </a:gridCol>
              </a:tblGrid>
              <a:tr h="6735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9971804"/>
                  </a:ext>
                </a:extLst>
              </a:tr>
              <a:tr h="46678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Работаем в стратегической сессии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Работаем не покладая рук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 местный предпринимательский рынок.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 местный предпринимательский рынок. Работает федеральная сеть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Югра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Россия. Здоровая конкуренция. Регистрация и взаимодействие  через единую сеть. Грамотное обучение предпринимателей с сопровождением. Внедрен опыт успешных заграничных предпринимателей. Предпринимательство Югры богато и довольно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21091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7407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-142900"/>
            <a:ext cx="2446560" cy="773362"/>
          </a:xfrm>
          <a:ln/>
        </p:spPr>
        <p:txBody>
          <a:bodyPr lIns="82945" tIns="41473" rIns="82945" bIns="4147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ru-RU" sz="2000" b="1" dirty="0">
                <a:latin typeface="Arial" charset="0"/>
                <a:cs typeface="Arial" charset="0"/>
              </a:rPr>
              <a:t>Дорожная карта</a:t>
            </a:r>
          </a:p>
        </p:txBody>
      </p: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V="1">
            <a:off x="1465920" y="945349"/>
            <a:ext cx="5832000" cy="17282"/>
          </a:xfrm>
          <a:prstGeom prst="bentConnector5">
            <a:avLst>
              <a:gd name="adj1" fmla="val 44931"/>
              <a:gd name="adj2" fmla="val 100000"/>
              <a:gd name="adj3" fmla="val 100000"/>
            </a:avLst>
          </a:prstGeom>
          <a:noFill/>
          <a:ln w="25560" cap="flat">
            <a:solidFill>
              <a:srgbClr val="3F3F3F"/>
            </a:solidFill>
            <a:prstDash val="sysDot"/>
            <a:round/>
            <a:headEnd type="oval" w="sm" len="sm"/>
            <a:tailEnd type="oval" w="sm" len="sm"/>
          </a:ln>
          <a:effectLst/>
        </p:spPr>
      </p:cxn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5520" y="680362"/>
            <a:ext cx="588960" cy="561659"/>
            <a:chOff x="608" y="372"/>
            <a:chExt cx="409" cy="390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608" y="372"/>
              <a:ext cx="409" cy="390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42" y="404"/>
              <a:ext cx="341" cy="325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88800" y="680361"/>
            <a:ext cx="587520" cy="570300"/>
            <a:chOff x="1520" y="372"/>
            <a:chExt cx="408" cy="396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1520" y="372"/>
              <a:ext cx="408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AD3E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554" y="405"/>
              <a:ext cx="341" cy="330"/>
            </a:xfrm>
            <a:prstGeom prst="diamond">
              <a:avLst/>
            </a:prstGeom>
            <a:solidFill>
              <a:srgbClr val="9AD3E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8320" y="665960"/>
            <a:ext cx="588960" cy="584701"/>
            <a:chOff x="2478" y="362"/>
            <a:chExt cx="409" cy="406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2478" y="362"/>
              <a:ext cx="409" cy="40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98DFB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2513" y="395"/>
              <a:ext cx="340" cy="339"/>
            </a:xfrm>
            <a:prstGeom prst="diamond">
              <a:avLst/>
            </a:prstGeom>
            <a:solidFill>
              <a:srgbClr val="98DFB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044321" y="680361"/>
            <a:ext cx="588960" cy="570300"/>
            <a:chOff x="3503" y="372"/>
            <a:chExt cx="409" cy="396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3503" y="372"/>
              <a:ext cx="409" cy="396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A4B4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3537" y="405"/>
              <a:ext cx="341" cy="330"/>
            </a:xfrm>
            <a:prstGeom prst="diamond">
              <a:avLst/>
            </a:prstGeom>
            <a:solidFill>
              <a:srgbClr val="A4B4EA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6608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2018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07360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2019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3401280" y="1223299"/>
            <a:ext cx="95760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2020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31201" y="652389"/>
            <a:ext cx="809280" cy="12054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     </a:t>
            </a:r>
          </a:p>
        </p:txBody>
      </p:sp>
      <p:sp>
        <p:nvSpPr>
          <p:cNvPr id="4115" name="Freeform 19"/>
          <p:cNvSpPr>
            <a:spLocks noChangeArrowheads="1"/>
          </p:cNvSpPr>
          <p:nvPr/>
        </p:nvSpPr>
        <p:spPr bwMode="auto">
          <a:xfrm>
            <a:off x="2393280" y="870461"/>
            <a:ext cx="181440" cy="201621"/>
          </a:xfrm>
          <a:custGeom>
            <a:avLst/>
            <a:gdLst/>
            <a:ahLst/>
            <a:cxnLst>
              <a:cxn ang="0">
                <a:pos x="98823" y="113520"/>
              </a:cxn>
              <a:cxn ang="0">
                <a:pos x="111175" y="107034"/>
              </a:cxn>
              <a:cxn ang="0">
                <a:pos x="7941" y="113520"/>
              </a:cxn>
              <a:cxn ang="0">
                <a:pos x="20293" y="107034"/>
              </a:cxn>
              <a:cxn ang="0">
                <a:pos x="98823" y="100870"/>
              </a:cxn>
              <a:cxn ang="0">
                <a:pos x="111175" y="94383"/>
              </a:cxn>
              <a:cxn ang="0">
                <a:pos x="7941" y="100870"/>
              </a:cxn>
              <a:cxn ang="0">
                <a:pos x="20293" y="94383"/>
              </a:cxn>
              <a:cxn ang="0">
                <a:pos x="98823" y="88219"/>
              </a:cxn>
              <a:cxn ang="0">
                <a:pos x="111175" y="81733"/>
              </a:cxn>
              <a:cxn ang="0">
                <a:pos x="7941" y="88219"/>
              </a:cxn>
              <a:cxn ang="0">
                <a:pos x="20293" y="81733"/>
              </a:cxn>
              <a:cxn ang="0">
                <a:pos x="98823" y="75569"/>
              </a:cxn>
              <a:cxn ang="0">
                <a:pos x="111175" y="69082"/>
              </a:cxn>
              <a:cxn ang="0">
                <a:pos x="7941" y="75569"/>
              </a:cxn>
              <a:cxn ang="0">
                <a:pos x="20293" y="69082"/>
              </a:cxn>
              <a:cxn ang="0">
                <a:pos x="98823" y="62919"/>
              </a:cxn>
              <a:cxn ang="0">
                <a:pos x="111175" y="56432"/>
              </a:cxn>
              <a:cxn ang="0">
                <a:pos x="7941" y="62919"/>
              </a:cxn>
              <a:cxn ang="0">
                <a:pos x="20293" y="56432"/>
              </a:cxn>
              <a:cxn ang="0">
                <a:pos x="98823" y="50268"/>
              </a:cxn>
              <a:cxn ang="0">
                <a:pos x="111175" y="43781"/>
              </a:cxn>
              <a:cxn ang="0">
                <a:pos x="7941" y="50268"/>
              </a:cxn>
              <a:cxn ang="0">
                <a:pos x="20293" y="43781"/>
              </a:cxn>
              <a:cxn ang="0">
                <a:pos x="98823" y="37618"/>
              </a:cxn>
              <a:cxn ang="0">
                <a:pos x="111175" y="31131"/>
              </a:cxn>
              <a:cxn ang="0">
                <a:pos x="7941" y="37618"/>
              </a:cxn>
              <a:cxn ang="0">
                <a:pos x="20293" y="31131"/>
              </a:cxn>
              <a:cxn ang="0">
                <a:pos x="37203" y="95118"/>
              </a:cxn>
              <a:cxn ang="0">
                <a:pos x="98823" y="18481"/>
              </a:cxn>
              <a:cxn ang="0">
                <a:pos x="111175" y="24967"/>
              </a:cxn>
              <a:cxn ang="0">
                <a:pos x="7941" y="18481"/>
              </a:cxn>
              <a:cxn ang="0">
                <a:pos x="20293" y="24967"/>
              </a:cxn>
              <a:cxn ang="0">
                <a:pos x="98823" y="5830"/>
              </a:cxn>
              <a:cxn ang="0">
                <a:pos x="111175" y="12317"/>
              </a:cxn>
              <a:cxn ang="0">
                <a:pos x="7941" y="5830"/>
              </a:cxn>
              <a:cxn ang="0">
                <a:pos x="20293" y="12317"/>
              </a:cxn>
              <a:cxn ang="0">
                <a:pos x="0" y="0"/>
              </a:cxn>
              <a:cxn ang="0">
                <a:pos x="120000" y="120000"/>
              </a:cxn>
            </a:cxnLst>
            <a:rect l="0" t="0" r="r" b="b"/>
            <a:pathLst>
              <a:path w="120000" h="120000">
                <a:moveTo>
                  <a:pt x="98823" y="107034"/>
                </a:moveTo>
                <a:lnTo>
                  <a:pt x="98823" y="113520"/>
                </a:lnTo>
                <a:lnTo>
                  <a:pt x="111175" y="113520"/>
                </a:lnTo>
                <a:lnTo>
                  <a:pt x="111175" y="107034"/>
                </a:lnTo>
                <a:close/>
                <a:moveTo>
                  <a:pt x="7941" y="107034"/>
                </a:moveTo>
                <a:lnTo>
                  <a:pt x="7941" y="113520"/>
                </a:lnTo>
                <a:lnTo>
                  <a:pt x="20293" y="113520"/>
                </a:lnTo>
                <a:lnTo>
                  <a:pt x="20293" y="107034"/>
                </a:lnTo>
                <a:close/>
                <a:moveTo>
                  <a:pt x="98823" y="94383"/>
                </a:moveTo>
                <a:lnTo>
                  <a:pt x="98823" y="100870"/>
                </a:lnTo>
                <a:lnTo>
                  <a:pt x="111175" y="100870"/>
                </a:lnTo>
                <a:lnTo>
                  <a:pt x="111175" y="94383"/>
                </a:lnTo>
                <a:close/>
                <a:moveTo>
                  <a:pt x="7941" y="94383"/>
                </a:moveTo>
                <a:lnTo>
                  <a:pt x="7941" y="100870"/>
                </a:lnTo>
                <a:lnTo>
                  <a:pt x="20293" y="100870"/>
                </a:lnTo>
                <a:lnTo>
                  <a:pt x="20293" y="94383"/>
                </a:lnTo>
                <a:close/>
                <a:moveTo>
                  <a:pt x="98823" y="81733"/>
                </a:moveTo>
                <a:lnTo>
                  <a:pt x="98823" y="88219"/>
                </a:lnTo>
                <a:lnTo>
                  <a:pt x="111175" y="88219"/>
                </a:lnTo>
                <a:lnTo>
                  <a:pt x="111175" y="81733"/>
                </a:lnTo>
                <a:close/>
                <a:moveTo>
                  <a:pt x="7941" y="81733"/>
                </a:moveTo>
                <a:lnTo>
                  <a:pt x="7941" y="88219"/>
                </a:lnTo>
                <a:lnTo>
                  <a:pt x="20293" y="88219"/>
                </a:lnTo>
                <a:lnTo>
                  <a:pt x="20293" y="81733"/>
                </a:lnTo>
                <a:close/>
                <a:moveTo>
                  <a:pt x="98823" y="69082"/>
                </a:moveTo>
                <a:lnTo>
                  <a:pt x="98823" y="75569"/>
                </a:lnTo>
                <a:lnTo>
                  <a:pt x="111175" y="75569"/>
                </a:lnTo>
                <a:lnTo>
                  <a:pt x="111175" y="69082"/>
                </a:lnTo>
                <a:close/>
                <a:moveTo>
                  <a:pt x="7941" y="69082"/>
                </a:moveTo>
                <a:lnTo>
                  <a:pt x="7941" y="75569"/>
                </a:lnTo>
                <a:lnTo>
                  <a:pt x="20293" y="75569"/>
                </a:lnTo>
                <a:lnTo>
                  <a:pt x="20293" y="69082"/>
                </a:lnTo>
                <a:close/>
                <a:moveTo>
                  <a:pt x="98823" y="56432"/>
                </a:moveTo>
                <a:lnTo>
                  <a:pt x="98823" y="62919"/>
                </a:lnTo>
                <a:lnTo>
                  <a:pt x="111175" y="62919"/>
                </a:lnTo>
                <a:lnTo>
                  <a:pt x="111175" y="56432"/>
                </a:lnTo>
                <a:close/>
                <a:moveTo>
                  <a:pt x="7941" y="56432"/>
                </a:moveTo>
                <a:lnTo>
                  <a:pt x="7941" y="62919"/>
                </a:lnTo>
                <a:lnTo>
                  <a:pt x="20293" y="62919"/>
                </a:lnTo>
                <a:lnTo>
                  <a:pt x="20293" y="56432"/>
                </a:lnTo>
                <a:close/>
                <a:moveTo>
                  <a:pt x="98823" y="43781"/>
                </a:moveTo>
                <a:lnTo>
                  <a:pt x="98823" y="50268"/>
                </a:lnTo>
                <a:lnTo>
                  <a:pt x="111175" y="50268"/>
                </a:lnTo>
                <a:lnTo>
                  <a:pt x="111175" y="43781"/>
                </a:lnTo>
                <a:close/>
                <a:moveTo>
                  <a:pt x="7941" y="43781"/>
                </a:moveTo>
                <a:lnTo>
                  <a:pt x="7941" y="50268"/>
                </a:lnTo>
                <a:lnTo>
                  <a:pt x="20293" y="50268"/>
                </a:lnTo>
                <a:lnTo>
                  <a:pt x="20293" y="43781"/>
                </a:lnTo>
                <a:close/>
                <a:moveTo>
                  <a:pt x="98823" y="31131"/>
                </a:moveTo>
                <a:lnTo>
                  <a:pt x="98823" y="37618"/>
                </a:lnTo>
                <a:lnTo>
                  <a:pt x="111175" y="37618"/>
                </a:lnTo>
                <a:lnTo>
                  <a:pt x="111175" y="31131"/>
                </a:lnTo>
                <a:close/>
                <a:moveTo>
                  <a:pt x="7941" y="31131"/>
                </a:moveTo>
                <a:lnTo>
                  <a:pt x="7941" y="37618"/>
                </a:lnTo>
                <a:lnTo>
                  <a:pt x="20293" y="37618"/>
                </a:lnTo>
                <a:lnTo>
                  <a:pt x="20293" y="31131"/>
                </a:lnTo>
                <a:close/>
                <a:moveTo>
                  <a:pt x="37203" y="24881"/>
                </a:moveTo>
                <a:lnTo>
                  <a:pt x="37203" y="95118"/>
                </a:lnTo>
                <a:lnTo>
                  <a:pt x="87817" y="60000"/>
                </a:lnTo>
                <a:close/>
                <a:moveTo>
                  <a:pt x="98823" y="18481"/>
                </a:moveTo>
                <a:lnTo>
                  <a:pt x="98823" y="24967"/>
                </a:lnTo>
                <a:lnTo>
                  <a:pt x="111175" y="24967"/>
                </a:lnTo>
                <a:lnTo>
                  <a:pt x="111175" y="18481"/>
                </a:lnTo>
                <a:close/>
                <a:moveTo>
                  <a:pt x="7941" y="18481"/>
                </a:moveTo>
                <a:lnTo>
                  <a:pt x="7941" y="24967"/>
                </a:lnTo>
                <a:lnTo>
                  <a:pt x="20293" y="24967"/>
                </a:lnTo>
                <a:lnTo>
                  <a:pt x="20293" y="18481"/>
                </a:lnTo>
                <a:close/>
                <a:moveTo>
                  <a:pt x="98823" y="5830"/>
                </a:moveTo>
                <a:lnTo>
                  <a:pt x="98823" y="12317"/>
                </a:lnTo>
                <a:lnTo>
                  <a:pt x="111175" y="12317"/>
                </a:lnTo>
                <a:lnTo>
                  <a:pt x="111175" y="5830"/>
                </a:lnTo>
                <a:close/>
                <a:moveTo>
                  <a:pt x="7941" y="5830"/>
                </a:moveTo>
                <a:lnTo>
                  <a:pt x="7941" y="12317"/>
                </a:lnTo>
                <a:lnTo>
                  <a:pt x="20293" y="12317"/>
                </a:lnTo>
                <a:lnTo>
                  <a:pt x="20293" y="583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6" name="Freeform 20"/>
          <p:cNvSpPr>
            <a:spLocks noChangeArrowheads="1"/>
          </p:cNvSpPr>
          <p:nvPr/>
        </p:nvSpPr>
        <p:spPr bwMode="auto">
          <a:xfrm rot="2700000">
            <a:off x="3764871" y="802893"/>
            <a:ext cx="167058" cy="286560"/>
          </a:xfrm>
          <a:custGeom>
            <a:avLst/>
            <a:gdLst/>
            <a:ahLst/>
            <a:cxnLst>
              <a:cxn ang="0">
                <a:pos x="60041" y="0"/>
              </a:cxn>
              <a:cxn ang="0">
                <a:pos x="77802" y="9249"/>
              </a:cxn>
              <a:cxn ang="0">
                <a:pos x="72034" y="26607"/>
              </a:cxn>
              <a:cxn ang="0">
                <a:pos x="120000" y="26607"/>
              </a:cxn>
              <a:cxn ang="0">
                <a:pos x="120000" y="53320"/>
              </a:cxn>
              <a:cxn ang="0">
                <a:pos x="89415" y="50069"/>
              </a:cxn>
              <a:cxn ang="0">
                <a:pos x="72833" y="59977"/>
              </a:cxn>
              <a:cxn ang="0">
                <a:pos x="91464" y="70060"/>
              </a:cxn>
              <a:cxn ang="0">
                <a:pos x="120000" y="65606"/>
              </a:cxn>
              <a:cxn ang="0">
                <a:pos x="120000" y="93541"/>
              </a:cxn>
              <a:cxn ang="0">
                <a:pos x="70059" y="93541"/>
              </a:cxn>
              <a:cxn ang="0">
                <a:pos x="78036" y="109608"/>
              </a:cxn>
              <a:cxn ang="0">
                <a:pos x="59959" y="120000"/>
              </a:cxn>
              <a:cxn ang="0">
                <a:pos x="42197" y="110750"/>
              </a:cxn>
              <a:cxn ang="0">
                <a:pos x="47995" y="93541"/>
              </a:cxn>
              <a:cxn ang="0">
                <a:pos x="0" y="93541"/>
              </a:cxn>
              <a:cxn ang="0">
                <a:pos x="0" y="66075"/>
              </a:cxn>
              <a:cxn ang="0">
                <a:pos x="31219" y="69286"/>
              </a:cxn>
              <a:cxn ang="0">
                <a:pos x="47801" y="59379"/>
              </a:cxn>
              <a:cxn ang="0">
                <a:pos x="29171" y="49296"/>
              </a:cxn>
              <a:cxn ang="0">
                <a:pos x="0" y="53739"/>
              </a:cxn>
              <a:cxn ang="0">
                <a:pos x="0" y="26607"/>
              </a:cxn>
              <a:cxn ang="0">
                <a:pos x="49932" y="26607"/>
              </a:cxn>
              <a:cxn ang="0">
                <a:pos x="41963" y="10391"/>
              </a:cxn>
              <a:cxn ang="0">
                <a:pos x="60041" y="0"/>
              </a:cxn>
            </a:cxnLst>
            <a:rect l="0" t="0" r="r" b="b"/>
            <a:pathLst>
              <a:path w="120000" h="120000">
                <a:moveTo>
                  <a:pt x="60041" y="0"/>
                </a:moveTo>
                <a:cubicBezTo>
                  <a:pt x="68312" y="142"/>
                  <a:pt x="77049" y="3617"/>
                  <a:pt x="77802" y="9249"/>
                </a:cubicBezTo>
                <a:cubicBezTo>
                  <a:pt x="79731" y="16341"/>
                  <a:pt x="68983" y="18083"/>
                  <a:pt x="72034" y="26607"/>
                </a:cubicBezTo>
                <a:lnTo>
                  <a:pt x="120000" y="26607"/>
                </a:lnTo>
                <a:lnTo>
                  <a:pt x="120000" y="53320"/>
                </a:lnTo>
                <a:cubicBezTo>
                  <a:pt x="105180" y="54850"/>
                  <a:pt x="101982" y="49006"/>
                  <a:pt x="89415" y="50069"/>
                </a:cubicBezTo>
                <a:cubicBezTo>
                  <a:pt x="79319" y="50489"/>
                  <a:pt x="73089" y="55363"/>
                  <a:pt x="72833" y="59977"/>
                </a:cubicBezTo>
                <a:cubicBezTo>
                  <a:pt x="73004" y="64029"/>
                  <a:pt x="79442" y="70012"/>
                  <a:pt x="91464" y="70060"/>
                </a:cubicBezTo>
                <a:cubicBezTo>
                  <a:pt x="106013" y="69226"/>
                  <a:pt x="103877" y="65247"/>
                  <a:pt x="120000" y="65606"/>
                </a:cubicBezTo>
                <a:lnTo>
                  <a:pt x="120000" y="93541"/>
                </a:lnTo>
                <a:lnTo>
                  <a:pt x="70059" y="93541"/>
                </a:lnTo>
                <a:cubicBezTo>
                  <a:pt x="69329" y="102697"/>
                  <a:pt x="76533" y="101447"/>
                  <a:pt x="78036" y="109608"/>
                </a:cubicBezTo>
                <a:cubicBezTo>
                  <a:pt x="77950" y="116314"/>
                  <a:pt x="67224" y="119904"/>
                  <a:pt x="59959" y="120000"/>
                </a:cubicBezTo>
                <a:cubicBezTo>
                  <a:pt x="51687" y="119857"/>
                  <a:pt x="42950" y="116382"/>
                  <a:pt x="42197" y="110750"/>
                </a:cubicBezTo>
                <a:cubicBezTo>
                  <a:pt x="40279" y="103699"/>
                  <a:pt x="50892" y="101936"/>
                  <a:pt x="47995" y="93541"/>
                </a:cubicBezTo>
                <a:lnTo>
                  <a:pt x="0" y="93541"/>
                </a:lnTo>
                <a:lnTo>
                  <a:pt x="0" y="66075"/>
                </a:lnTo>
                <a:cubicBezTo>
                  <a:pt x="15368" y="64341"/>
                  <a:pt x="18478" y="70364"/>
                  <a:pt x="31219" y="69286"/>
                </a:cubicBezTo>
                <a:cubicBezTo>
                  <a:pt x="41315" y="68866"/>
                  <a:pt x="47545" y="63992"/>
                  <a:pt x="47801" y="59379"/>
                </a:cubicBezTo>
                <a:cubicBezTo>
                  <a:pt x="47631" y="55326"/>
                  <a:pt x="41193" y="49343"/>
                  <a:pt x="29171" y="49296"/>
                </a:cubicBezTo>
                <a:cubicBezTo>
                  <a:pt x="14433" y="50140"/>
                  <a:pt x="16816" y="54212"/>
                  <a:pt x="0" y="53739"/>
                </a:cubicBezTo>
                <a:lnTo>
                  <a:pt x="0" y="26607"/>
                </a:lnTo>
                <a:lnTo>
                  <a:pt x="49932" y="26607"/>
                </a:lnTo>
                <a:cubicBezTo>
                  <a:pt x="50748" y="17288"/>
                  <a:pt x="43474" y="18596"/>
                  <a:pt x="41963" y="10391"/>
                </a:cubicBezTo>
                <a:cubicBezTo>
                  <a:pt x="42049" y="3685"/>
                  <a:pt x="52775" y="95"/>
                  <a:pt x="60041" y="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7" name="Freeform 21"/>
          <p:cNvSpPr>
            <a:spLocks noChangeArrowheads="1"/>
          </p:cNvSpPr>
          <p:nvPr/>
        </p:nvSpPr>
        <p:spPr bwMode="auto">
          <a:xfrm rot="16200000">
            <a:off x="5214227" y="861833"/>
            <a:ext cx="249147" cy="231840"/>
          </a:xfrm>
          <a:custGeom>
            <a:avLst/>
            <a:gdLst/>
            <a:ahLst/>
            <a:cxnLst>
              <a:cxn ang="0">
                <a:pos x="8667" y="74602"/>
              </a:cxn>
              <a:cxn ang="0">
                <a:pos x="28780" y="88243"/>
              </a:cxn>
              <a:cxn ang="0">
                <a:pos x="23042" y="21501"/>
              </a:cxn>
              <a:cxn ang="0">
                <a:pos x="29516" y="32485"/>
              </a:cxn>
              <a:cxn ang="0">
                <a:pos x="8552" y="62987"/>
              </a:cxn>
              <a:cxn ang="0">
                <a:pos x="35247" y="62987"/>
              </a:cxn>
              <a:cxn ang="0">
                <a:pos x="32275" y="39790"/>
              </a:cxn>
              <a:cxn ang="0">
                <a:pos x="55368" y="94684"/>
              </a:cxn>
              <a:cxn ang="0">
                <a:pos x="27809" y="102563"/>
              </a:cxn>
              <a:cxn ang="0">
                <a:pos x="55368" y="62987"/>
              </a:cxn>
              <a:cxn ang="0">
                <a:pos x="37972" y="83538"/>
              </a:cxn>
              <a:cxn ang="0">
                <a:pos x="55368" y="33843"/>
              </a:cxn>
              <a:cxn ang="0">
                <a:pos x="41904" y="56211"/>
              </a:cxn>
              <a:cxn ang="0">
                <a:pos x="55368" y="6856"/>
              </a:cxn>
              <a:cxn ang="0">
                <a:pos x="35690" y="29969"/>
              </a:cxn>
              <a:cxn ang="0">
                <a:pos x="80995" y="37351"/>
              </a:cxn>
              <a:cxn ang="0">
                <a:pos x="62149" y="56211"/>
              </a:cxn>
              <a:cxn ang="0">
                <a:pos x="80995" y="37351"/>
              </a:cxn>
              <a:cxn ang="0">
                <a:pos x="77802" y="62987"/>
              </a:cxn>
              <a:cxn ang="0">
                <a:pos x="62149" y="86861"/>
              </a:cxn>
              <a:cxn ang="0">
                <a:pos x="91254" y="16823"/>
              </a:cxn>
              <a:cxn ang="0">
                <a:pos x="62149" y="25971"/>
              </a:cxn>
              <a:cxn ang="0">
                <a:pos x="91254" y="16823"/>
              </a:cxn>
              <a:cxn ang="0">
                <a:pos x="84614" y="90026"/>
              </a:cxn>
              <a:cxn ang="0">
                <a:pos x="62149" y="113264"/>
              </a:cxn>
              <a:cxn ang="0">
                <a:pos x="108452" y="56211"/>
              </a:cxn>
              <a:cxn ang="0">
                <a:pos x="84387" y="56211"/>
              </a:cxn>
              <a:cxn ang="0">
                <a:pos x="84451" y="62987"/>
              </a:cxn>
              <a:cxn ang="0">
                <a:pos x="108893" y="62987"/>
              </a:cxn>
              <a:cxn ang="0">
                <a:pos x="96490" y="21123"/>
              </a:cxn>
              <a:cxn ang="0">
                <a:pos x="111997" y="48352"/>
              </a:cxn>
              <a:cxn ang="0">
                <a:pos x="90692" y="87326"/>
              </a:cxn>
              <a:cxn ang="0">
                <a:pos x="112044" y="71427"/>
              </a:cxn>
              <a:cxn ang="0">
                <a:pos x="59960" y="120000"/>
              </a:cxn>
              <a:cxn ang="0">
                <a:pos x="0" y="62987"/>
              </a:cxn>
              <a:cxn ang="0">
                <a:pos x="103" y="56211"/>
              </a:cxn>
              <a:cxn ang="0">
                <a:pos x="55368" y="0"/>
              </a:cxn>
              <a:cxn ang="0">
                <a:pos x="62149" y="0"/>
              </a:cxn>
              <a:cxn ang="0">
                <a:pos x="120000" y="60000"/>
              </a:cxn>
            </a:cxnLst>
            <a:rect l="0" t="0" r="r" b="b"/>
            <a:pathLst>
              <a:path w="120000" h="120000">
                <a:moveTo>
                  <a:pt x="28780" y="88243"/>
                </a:moveTo>
                <a:cubicBezTo>
                  <a:pt x="21351" y="84944"/>
                  <a:pt x="14517" y="80365"/>
                  <a:pt x="8667" y="74602"/>
                </a:cubicBezTo>
                <a:cubicBezTo>
                  <a:pt x="11188" y="83720"/>
                  <a:pt x="16125" y="91832"/>
                  <a:pt x="22752" y="98217"/>
                </a:cubicBezTo>
                <a:cubicBezTo>
                  <a:pt x="25154" y="95082"/>
                  <a:pt x="27145" y="91727"/>
                  <a:pt x="28780" y="88243"/>
                </a:cubicBezTo>
                <a:close/>
                <a:moveTo>
                  <a:pt x="29516" y="32485"/>
                </a:moveTo>
                <a:cubicBezTo>
                  <a:pt x="27786" y="28646"/>
                  <a:pt x="25663" y="24941"/>
                  <a:pt x="23042" y="21501"/>
                </a:cubicBezTo>
                <a:cubicBezTo>
                  <a:pt x="15792" y="28386"/>
                  <a:pt x="10518" y="37314"/>
                  <a:pt x="8119" y="47360"/>
                </a:cubicBezTo>
                <a:cubicBezTo>
                  <a:pt x="14267" y="41039"/>
                  <a:pt x="21545" y="36024"/>
                  <a:pt x="29516" y="32485"/>
                </a:cubicBezTo>
                <a:close/>
                <a:moveTo>
                  <a:pt x="35247" y="62987"/>
                </a:moveTo>
                <a:lnTo>
                  <a:pt x="8552" y="62987"/>
                </a:lnTo>
                <a:cubicBezTo>
                  <a:pt x="14807" y="70885"/>
                  <a:pt x="22814" y="77023"/>
                  <a:pt x="31804" y="81056"/>
                </a:cubicBezTo>
                <a:cubicBezTo>
                  <a:pt x="33825" y="75194"/>
                  <a:pt x="34991" y="69108"/>
                  <a:pt x="35247" y="62987"/>
                </a:cubicBezTo>
                <a:close/>
                <a:moveTo>
                  <a:pt x="35257" y="56211"/>
                </a:moveTo>
                <a:cubicBezTo>
                  <a:pt x="34993" y="50658"/>
                  <a:pt x="33989" y="45137"/>
                  <a:pt x="32275" y="39790"/>
                </a:cubicBezTo>
                <a:cubicBezTo>
                  <a:pt x="23987" y="43555"/>
                  <a:pt x="16555" y="49115"/>
                  <a:pt x="10603" y="56211"/>
                </a:cubicBezTo>
                <a:close/>
                <a:moveTo>
                  <a:pt x="55368" y="94684"/>
                </a:moveTo>
                <a:cubicBezTo>
                  <a:pt x="48332" y="94421"/>
                  <a:pt x="41457" y="93072"/>
                  <a:pt x="34944" y="90774"/>
                </a:cubicBezTo>
                <a:cubicBezTo>
                  <a:pt x="33031" y="94900"/>
                  <a:pt x="30670" y="98866"/>
                  <a:pt x="27809" y="102563"/>
                </a:cubicBezTo>
                <a:cubicBezTo>
                  <a:pt x="35585" y="108484"/>
                  <a:pt x="45059" y="112279"/>
                  <a:pt x="55368" y="113143"/>
                </a:cubicBezTo>
                <a:close/>
                <a:moveTo>
                  <a:pt x="55368" y="62987"/>
                </a:moveTo>
                <a:lnTo>
                  <a:pt x="41900" y="62987"/>
                </a:lnTo>
                <a:cubicBezTo>
                  <a:pt x="41638" y="69952"/>
                  <a:pt x="40309" y="76879"/>
                  <a:pt x="37972" y="83538"/>
                </a:cubicBezTo>
                <a:cubicBezTo>
                  <a:pt x="43529" y="85472"/>
                  <a:pt x="49381" y="86617"/>
                  <a:pt x="55368" y="86881"/>
                </a:cubicBezTo>
                <a:close/>
                <a:moveTo>
                  <a:pt x="55368" y="33843"/>
                </a:moveTo>
                <a:cubicBezTo>
                  <a:pt x="49541" y="34173"/>
                  <a:pt x="43855" y="35341"/>
                  <a:pt x="38459" y="37272"/>
                </a:cubicBezTo>
                <a:cubicBezTo>
                  <a:pt x="40480" y="43430"/>
                  <a:pt x="41643" y="49803"/>
                  <a:pt x="41904" y="56211"/>
                </a:cubicBezTo>
                <a:lnTo>
                  <a:pt x="55368" y="56211"/>
                </a:lnTo>
                <a:close/>
                <a:moveTo>
                  <a:pt x="55368" y="6856"/>
                </a:moveTo>
                <a:cubicBezTo>
                  <a:pt x="45199" y="7709"/>
                  <a:pt x="35843" y="11413"/>
                  <a:pt x="28125" y="17195"/>
                </a:cubicBezTo>
                <a:cubicBezTo>
                  <a:pt x="31202" y="21187"/>
                  <a:pt x="33686" y="25498"/>
                  <a:pt x="35690" y="29969"/>
                </a:cubicBezTo>
                <a:cubicBezTo>
                  <a:pt x="41961" y="27710"/>
                  <a:pt x="48582" y="26364"/>
                  <a:pt x="55368" y="26033"/>
                </a:cubicBezTo>
                <a:close/>
                <a:moveTo>
                  <a:pt x="80995" y="37351"/>
                </a:moveTo>
                <a:cubicBezTo>
                  <a:pt x="74992" y="35218"/>
                  <a:pt x="68645" y="33979"/>
                  <a:pt x="62149" y="33777"/>
                </a:cubicBezTo>
                <a:lnTo>
                  <a:pt x="62149" y="56211"/>
                </a:lnTo>
                <a:lnTo>
                  <a:pt x="77742" y="56211"/>
                </a:lnTo>
                <a:cubicBezTo>
                  <a:pt x="77944" y="49839"/>
                  <a:pt x="79047" y="43493"/>
                  <a:pt x="80995" y="37351"/>
                </a:cubicBezTo>
                <a:close/>
                <a:moveTo>
                  <a:pt x="81702" y="82788"/>
                </a:moveTo>
                <a:cubicBezTo>
                  <a:pt x="79431" y="76372"/>
                  <a:pt x="78114" y="69703"/>
                  <a:pt x="77802" y="62987"/>
                </a:cubicBezTo>
                <a:lnTo>
                  <a:pt x="62149" y="62987"/>
                </a:lnTo>
                <a:lnTo>
                  <a:pt x="62149" y="86861"/>
                </a:lnTo>
                <a:cubicBezTo>
                  <a:pt x="68915" y="86568"/>
                  <a:pt x="75504" y="85154"/>
                  <a:pt x="81702" y="82788"/>
                </a:cubicBezTo>
                <a:close/>
                <a:moveTo>
                  <a:pt x="91254" y="16823"/>
                </a:moveTo>
                <a:cubicBezTo>
                  <a:pt x="83038" y="10812"/>
                  <a:pt x="73011" y="7148"/>
                  <a:pt x="62149" y="6735"/>
                </a:cubicBezTo>
                <a:lnTo>
                  <a:pt x="62149" y="25971"/>
                </a:lnTo>
                <a:cubicBezTo>
                  <a:pt x="69578" y="26170"/>
                  <a:pt x="76836" y="27576"/>
                  <a:pt x="83694" y="30019"/>
                </a:cubicBezTo>
                <a:cubicBezTo>
                  <a:pt x="85703" y="25424"/>
                  <a:pt x="88216" y="20993"/>
                  <a:pt x="91254" y="16823"/>
                </a:cubicBezTo>
                <a:close/>
                <a:moveTo>
                  <a:pt x="92191" y="102478"/>
                </a:moveTo>
                <a:cubicBezTo>
                  <a:pt x="89134" y="98585"/>
                  <a:pt x="86626" y="94394"/>
                  <a:pt x="84614" y="90026"/>
                </a:cubicBezTo>
                <a:cubicBezTo>
                  <a:pt x="77503" y="92765"/>
                  <a:pt x="69928" y="94377"/>
                  <a:pt x="62149" y="94672"/>
                </a:cubicBezTo>
                <a:lnTo>
                  <a:pt x="62149" y="113264"/>
                </a:lnTo>
                <a:cubicBezTo>
                  <a:pt x="73428" y="112835"/>
                  <a:pt x="83806" y="108901"/>
                  <a:pt x="92191" y="102478"/>
                </a:cubicBezTo>
                <a:close/>
                <a:moveTo>
                  <a:pt x="108452" y="56211"/>
                </a:moveTo>
                <a:cubicBezTo>
                  <a:pt x="102585" y="49213"/>
                  <a:pt x="95286" y="43712"/>
                  <a:pt x="87165" y="39928"/>
                </a:cubicBezTo>
                <a:cubicBezTo>
                  <a:pt x="85533" y="45240"/>
                  <a:pt x="84594" y="50713"/>
                  <a:pt x="84387" y="56211"/>
                </a:cubicBezTo>
                <a:close/>
                <a:moveTo>
                  <a:pt x="108893" y="62987"/>
                </a:moveTo>
                <a:lnTo>
                  <a:pt x="84451" y="62987"/>
                </a:lnTo>
                <a:cubicBezTo>
                  <a:pt x="84750" y="68783"/>
                  <a:pt x="85872" y="74538"/>
                  <a:pt x="87772" y="80093"/>
                </a:cubicBezTo>
                <a:cubicBezTo>
                  <a:pt x="95898" y="76042"/>
                  <a:pt x="103149" y="70263"/>
                  <a:pt x="108893" y="62987"/>
                </a:cubicBezTo>
                <a:close/>
                <a:moveTo>
                  <a:pt x="111997" y="48352"/>
                </a:moveTo>
                <a:cubicBezTo>
                  <a:pt x="109700" y="37715"/>
                  <a:pt x="104172" y="28286"/>
                  <a:pt x="96490" y="21123"/>
                </a:cubicBezTo>
                <a:cubicBezTo>
                  <a:pt x="93775" y="24712"/>
                  <a:pt x="91592" y="28582"/>
                  <a:pt x="89828" y="32588"/>
                </a:cubicBezTo>
                <a:cubicBezTo>
                  <a:pt x="98115" y="36327"/>
                  <a:pt x="105653" y="41662"/>
                  <a:pt x="111997" y="48352"/>
                </a:cubicBezTo>
                <a:close/>
                <a:moveTo>
                  <a:pt x="112044" y="71427"/>
                </a:moveTo>
                <a:cubicBezTo>
                  <a:pt x="105949" y="78076"/>
                  <a:pt x="98693" y="83450"/>
                  <a:pt x="90692" y="87326"/>
                </a:cubicBezTo>
                <a:cubicBezTo>
                  <a:pt x="92451" y="91123"/>
                  <a:pt x="94624" y="94770"/>
                  <a:pt x="97268" y="98161"/>
                </a:cubicBezTo>
                <a:cubicBezTo>
                  <a:pt x="104590" y="91027"/>
                  <a:pt x="109851" y="81796"/>
                  <a:pt x="112044" y="71427"/>
                </a:cubicBezTo>
                <a:close/>
                <a:moveTo>
                  <a:pt x="120000" y="60000"/>
                </a:moveTo>
                <a:cubicBezTo>
                  <a:pt x="120000" y="93137"/>
                  <a:pt x="93119" y="120000"/>
                  <a:pt x="59960" y="120000"/>
                </a:cubicBezTo>
                <a:cubicBezTo>
                  <a:pt x="27805" y="120000"/>
                  <a:pt x="1554" y="94738"/>
                  <a:pt x="72" y="62987"/>
                </a:cubicBezTo>
                <a:lnTo>
                  <a:pt x="0" y="62987"/>
                </a:lnTo>
                <a:lnTo>
                  <a:pt x="0" y="56211"/>
                </a:lnTo>
                <a:lnTo>
                  <a:pt x="103" y="56211"/>
                </a:lnTo>
                <a:cubicBezTo>
                  <a:pt x="1902" y="26359"/>
                  <a:pt x="25603" y="2427"/>
                  <a:pt x="55368" y="231"/>
                </a:cubicBezTo>
                <a:lnTo>
                  <a:pt x="55368" y="0"/>
                </a:lnTo>
                <a:lnTo>
                  <a:pt x="59960" y="0"/>
                </a:lnTo>
                <a:lnTo>
                  <a:pt x="62149" y="0"/>
                </a:lnTo>
                <a:lnTo>
                  <a:pt x="62149" y="110"/>
                </a:lnTo>
                <a:cubicBezTo>
                  <a:pt x="94295" y="1191"/>
                  <a:pt x="120000" y="27595"/>
                  <a:pt x="120000" y="600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129280" y="142852"/>
            <a:ext cx="4014720" cy="2822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82945" rIns="82945" bIns="82945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         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Крупные компании: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706081" y="642918"/>
            <a:ext cx="588960" cy="607744"/>
            <a:chOff x="4657" y="346"/>
            <a:chExt cx="409" cy="422"/>
          </a:xfrm>
        </p:grpSpPr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>
              <a:off x="4657" y="346"/>
              <a:ext cx="409" cy="422"/>
            </a:xfrm>
            <a:prstGeom prst="diamond">
              <a:avLst/>
            </a:prstGeom>
            <a:solidFill>
              <a:srgbClr val="FFFFFF"/>
            </a:solidFill>
            <a:ln w="381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>
              <a:off x="4691" y="381"/>
              <a:ext cx="341" cy="352"/>
            </a:xfrm>
            <a:prstGeom prst="diamond">
              <a:avLst/>
            </a:prstGeom>
            <a:solidFill>
              <a:srgbClr val="BFBFB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28" name="Freeform 32"/>
          <p:cNvSpPr>
            <a:spLocks noChangeArrowheads="1"/>
          </p:cNvSpPr>
          <p:nvPr/>
        </p:nvSpPr>
        <p:spPr bwMode="auto">
          <a:xfrm rot="8100000">
            <a:off x="1071182" y="864700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6635520" y="1223299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2024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4913280" y="1220418"/>
            <a:ext cx="809280" cy="3341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>
              <a:tabLst>
                <a:tab pos="656650" algn="l"/>
              </a:tabLs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2022</a:t>
            </a:r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 rot="8100000">
            <a:off x="6907086" y="835985"/>
            <a:ext cx="165600" cy="207382"/>
          </a:xfrm>
          <a:custGeom>
            <a:avLst/>
            <a:gdLst/>
            <a:ahLst/>
            <a:cxnLst>
              <a:cxn ang="0">
                <a:pos x="31771" y="88228"/>
              </a:cxn>
              <a:cxn ang="0">
                <a:pos x="57822" y="88228"/>
              </a:cxn>
              <a:cxn ang="0">
                <a:pos x="57822" y="62177"/>
              </a:cxn>
              <a:cxn ang="0">
                <a:pos x="31771" y="62177"/>
              </a:cxn>
              <a:cxn ang="0">
                <a:pos x="31771" y="88228"/>
              </a:cxn>
              <a:cxn ang="0">
                <a:pos x="14171" y="105828"/>
              </a:cxn>
              <a:cxn ang="0">
                <a:pos x="0" y="71614"/>
              </a:cxn>
              <a:cxn ang="0">
                <a:pos x="48385" y="23229"/>
              </a:cxn>
              <a:cxn ang="0">
                <a:pos x="120000" y="0"/>
              </a:cxn>
              <a:cxn ang="0">
                <a:pos x="96770" y="71614"/>
              </a:cxn>
              <a:cxn ang="0">
                <a:pos x="48385" y="120000"/>
              </a:cxn>
              <a:cxn ang="0">
                <a:pos x="14171" y="105828"/>
              </a:cxn>
            </a:cxnLst>
            <a:rect l="0" t="0" r="r" b="b"/>
            <a:pathLst>
              <a:path w="120000" h="120000">
                <a:moveTo>
                  <a:pt x="31771" y="88228"/>
                </a:moveTo>
                <a:cubicBezTo>
                  <a:pt x="38964" y="95422"/>
                  <a:pt x="50628" y="95422"/>
                  <a:pt x="57822" y="88228"/>
                </a:cubicBezTo>
                <a:cubicBezTo>
                  <a:pt x="65016" y="81035"/>
                  <a:pt x="65016" y="69371"/>
                  <a:pt x="57822" y="62177"/>
                </a:cubicBezTo>
                <a:cubicBezTo>
                  <a:pt x="50628" y="54983"/>
                  <a:pt x="38964" y="54983"/>
                  <a:pt x="31771" y="62177"/>
                </a:cubicBezTo>
                <a:cubicBezTo>
                  <a:pt x="24577" y="69371"/>
                  <a:pt x="24577" y="81035"/>
                  <a:pt x="31771" y="88228"/>
                </a:cubicBezTo>
                <a:close/>
                <a:moveTo>
                  <a:pt x="14171" y="105828"/>
                </a:moveTo>
                <a:cubicBezTo>
                  <a:pt x="5415" y="97072"/>
                  <a:pt x="0" y="84975"/>
                  <a:pt x="0" y="71614"/>
                </a:cubicBezTo>
                <a:cubicBezTo>
                  <a:pt x="0" y="44892"/>
                  <a:pt x="22189" y="28508"/>
                  <a:pt x="48385" y="23229"/>
                </a:cubicBezTo>
                <a:cubicBezTo>
                  <a:pt x="75836" y="17697"/>
                  <a:pt x="89946" y="12557"/>
                  <a:pt x="120000" y="0"/>
                </a:cubicBezTo>
                <a:cubicBezTo>
                  <a:pt x="107767" y="32982"/>
                  <a:pt x="102953" y="42211"/>
                  <a:pt x="96770" y="71614"/>
                </a:cubicBezTo>
                <a:cubicBezTo>
                  <a:pt x="91889" y="98662"/>
                  <a:pt x="75107" y="120000"/>
                  <a:pt x="48385" y="120000"/>
                </a:cubicBezTo>
                <a:cubicBezTo>
                  <a:pt x="35024" y="120000"/>
                  <a:pt x="22927" y="114584"/>
                  <a:pt x="14171" y="10582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729489"/>
              </p:ext>
            </p:extLst>
          </p:nvPr>
        </p:nvGraphicFramePr>
        <p:xfrm>
          <a:off x="1" y="1516583"/>
          <a:ext cx="9144000" cy="5392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72">
                  <a:extLst>
                    <a:ext uri="{9D8B030D-6E8A-4147-A177-3AD203B41FA5}">
                      <a16:colId xmlns="" xmlns:a16="http://schemas.microsoft.com/office/drawing/2014/main" val="2193192413"/>
                    </a:ext>
                  </a:extLst>
                </a:gridCol>
                <a:gridCol w="1468999">
                  <a:extLst>
                    <a:ext uri="{9D8B030D-6E8A-4147-A177-3AD203B41FA5}">
                      <a16:colId xmlns="" xmlns:a16="http://schemas.microsoft.com/office/drawing/2014/main" val="3719606053"/>
                    </a:ext>
                  </a:extLst>
                </a:gridCol>
                <a:gridCol w="1468999">
                  <a:extLst>
                    <a:ext uri="{9D8B030D-6E8A-4147-A177-3AD203B41FA5}">
                      <a16:colId xmlns="" xmlns:a16="http://schemas.microsoft.com/office/drawing/2014/main" val="2013065655"/>
                    </a:ext>
                  </a:extLst>
                </a:gridCol>
                <a:gridCol w="1542449">
                  <a:extLst>
                    <a:ext uri="{9D8B030D-6E8A-4147-A177-3AD203B41FA5}">
                      <a16:colId xmlns="" xmlns:a16="http://schemas.microsoft.com/office/drawing/2014/main" val="1177008844"/>
                    </a:ext>
                  </a:extLst>
                </a:gridCol>
                <a:gridCol w="1395549">
                  <a:extLst>
                    <a:ext uri="{9D8B030D-6E8A-4147-A177-3AD203B41FA5}">
                      <a16:colId xmlns="" xmlns:a16="http://schemas.microsoft.com/office/drawing/2014/main" val="1456353332"/>
                    </a:ext>
                  </a:extLst>
                </a:gridCol>
                <a:gridCol w="2753632">
                  <a:extLst>
                    <a:ext uri="{9D8B030D-6E8A-4147-A177-3AD203B41FA5}">
                      <a16:colId xmlns="" xmlns:a16="http://schemas.microsoft.com/office/drawing/2014/main" val="3280912894"/>
                    </a:ext>
                  </a:extLst>
                </a:gridCol>
              </a:tblGrid>
              <a:tr h="3142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9971804"/>
                  </a:ext>
                </a:extLst>
              </a:tr>
              <a:tr h="50272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 ответственность крупных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госкорпораций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для поддержки социальных предпринимателей. Федеральные сети в первую очередь работают с местными производителями.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091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591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737</TotalTime>
  <Words>945</Words>
  <Application>Microsoft Office PowerPoint</Application>
  <PresentationFormat>Экран (4:3)</PresentationFormat>
  <Paragraphs>123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Презентация PowerPoint</vt:lpstr>
      <vt:lpstr>«Ассоциация предпринимателей нашей «маленькой»  территории»</vt:lpstr>
      <vt:lpstr>Миссия </vt:lpstr>
      <vt:lpstr>Образ будущего 2024г</vt:lpstr>
      <vt:lpstr>Образ будущего 2024г</vt:lpstr>
      <vt:lpstr>Дорожная карта</vt:lpstr>
      <vt:lpstr>Дорожная карта</vt:lpstr>
      <vt:lpstr>Дорожная карта</vt:lpstr>
      <vt:lpstr>Дорожная карта</vt:lpstr>
      <vt:lpstr>Сценарий запуска</vt:lpstr>
      <vt:lpstr>Сценарий запуска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Антон</cp:lastModifiedBy>
  <cp:revision>70</cp:revision>
  <cp:lastPrinted>2018-09-29T09:19:45Z</cp:lastPrinted>
  <dcterms:created xsi:type="dcterms:W3CDTF">2018-09-27T08:02:01Z</dcterms:created>
  <dcterms:modified xsi:type="dcterms:W3CDTF">2018-11-13T12:32:13Z</dcterms:modified>
</cp:coreProperties>
</file>