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0" r:id="rId3"/>
    <p:sldId id="265" r:id="rId4"/>
    <p:sldId id="266" r:id="rId5"/>
    <p:sldId id="275" r:id="rId6"/>
    <p:sldId id="276" r:id="rId7"/>
    <p:sldId id="270" r:id="rId8"/>
    <p:sldId id="277" r:id="rId9"/>
    <p:sldId id="278" r:id="rId10"/>
    <p:sldId id="279" r:id="rId11"/>
    <p:sldId id="281" r:id="rId12"/>
    <p:sldId id="280" r:id="rId13"/>
    <p:sldId id="282" r:id="rId14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586"/>
  </p:normalViewPr>
  <p:slideViewPr>
    <p:cSldViewPr>
      <p:cViewPr varScale="1">
        <p:scale>
          <a:sx n="68" d="100"/>
          <a:sy n="68" d="100"/>
        </p:scale>
        <p:origin x="576" y="5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31134-6F11-4D57-875B-E719275E202A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74F0D-C5C2-45C6-AFA5-0FA8147076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849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874F0D-C5C2-45C6-AFA5-0FA8147076F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926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6ECD91-19DC-46E1-874A-C21ADACEFA9B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038794-2C71-4A82-BF9F-7E7D68D21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6962328" cy="3514265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12-13 ноября 2018 г.</a:t>
            </a:r>
            <a:br>
              <a:rPr lang="ru-RU" sz="3600" dirty="0"/>
            </a:br>
            <a:br>
              <a:rPr lang="ru-RU" sz="3600" dirty="0"/>
            </a:br>
            <a:br>
              <a:rPr lang="ru-RU" dirty="0"/>
            </a:br>
            <a:r>
              <a:rPr lang="ru-RU" dirty="0"/>
              <a:t>«Мой бизнес»</a:t>
            </a:r>
            <a:br>
              <a:rPr lang="ru-RU" dirty="0"/>
            </a:br>
            <a:r>
              <a:rPr lang="ru-RU" sz="4000" dirty="0"/>
              <a:t>Единый центр поддержки предпринимательства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Название группы: «</a:t>
            </a:r>
            <a:r>
              <a:rPr lang="ru-RU" sz="2800" dirty="0"/>
              <a:t>Власть и бизнес – одно целое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»</a:t>
            </a:r>
          </a:p>
        </p:txBody>
      </p:sp>
      <p:pic>
        <p:nvPicPr>
          <p:cNvPr id="6" name="Рисунок 5" descr="Логотип ФПП_png.png"/>
          <p:cNvPicPr>
            <a:picLocks noChangeAspect="1"/>
          </p:cNvPicPr>
          <p:nvPr/>
        </p:nvPicPr>
        <p:blipFill>
          <a:blip r:embed="rId2" cstate="print">
            <a:lum bright="40000" contrast="-30000"/>
          </a:blip>
          <a:stretch>
            <a:fillRect/>
          </a:stretch>
        </p:blipFill>
        <p:spPr>
          <a:xfrm>
            <a:off x="349815" y="867236"/>
            <a:ext cx="2071702" cy="9470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6143644"/>
            <a:ext cx="2143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</a:rPr>
              <a:t>Группа №3</a:t>
            </a:r>
          </a:p>
        </p:txBody>
      </p:sp>
      <p:pic>
        <p:nvPicPr>
          <p:cNvPr id="8" name="Рисунок 7" descr="Nas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7238" y="1089449"/>
            <a:ext cx="1428760" cy="57233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94ACD-697C-429B-8D4E-A1AB235D3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D42DEBD-0F62-48B9-81E5-E7321EA6C27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11763982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121">
                  <a:extLst>
                    <a:ext uri="{9D8B030D-6E8A-4147-A177-3AD203B41FA5}">
                      <a16:colId xmlns:a16="http://schemas.microsoft.com/office/drawing/2014/main" val="3344973667"/>
                    </a:ext>
                  </a:extLst>
                </a:gridCol>
                <a:gridCol w="1931414">
                  <a:extLst>
                    <a:ext uri="{9D8B030D-6E8A-4147-A177-3AD203B41FA5}">
                      <a16:colId xmlns:a16="http://schemas.microsoft.com/office/drawing/2014/main" val="3027800455"/>
                    </a:ext>
                  </a:extLst>
                </a:gridCol>
                <a:gridCol w="1725468">
                  <a:extLst>
                    <a:ext uri="{9D8B030D-6E8A-4147-A177-3AD203B41FA5}">
                      <a16:colId xmlns:a16="http://schemas.microsoft.com/office/drawing/2014/main" val="1991581777"/>
                    </a:ext>
                  </a:extLst>
                </a:gridCol>
                <a:gridCol w="1726364">
                  <a:extLst>
                    <a:ext uri="{9D8B030D-6E8A-4147-A177-3AD203B41FA5}">
                      <a16:colId xmlns:a16="http://schemas.microsoft.com/office/drawing/2014/main" val="3019960197"/>
                    </a:ext>
                  </a:extLst>
                </a:gridCol>
                <a:gridCol w="1732633">
                  <a:extLst>
                    <a:ext uri="{9D8B030D-6E8A-4147-A177-3AD203B41FA5}">
                      <a16:colId xmlns:a16="http://schemas.microsoft.com/office/drawing/2014/main" val="1007943811"/>
                    </a:ext>
                  </a:extLst>
                </a:gridCol>
              </a:tblGrid>
              <a:tr h="537321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Власть</a:t>
                      </a: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Обоснование необходимости реализации механизма льготного лизинга в Югре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Внесение изменений в региональную программу поддержки предпринимательства, включение механизма льготного лизинга. Создание региональной лизинговой компании.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kern="150" dirty="0">
                        <a:effectLst/>
                        <a:latin typeface="+mj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Докапитализация региональная лизинговая компания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kern="150" dirty="0">
                        <a:effectLst/>
                        <a:latin typeface="+mj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Эффективно работает механизм льготного лизинга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kern="150" dirty="0">
                        <a:effectLst/>
                        <a:latin typeface="+mj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554867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90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189702-3622-4F45-AC7C-DF0FBC7BA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4786725-F42E-4983-A048-F2DA062B873C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18666684"/>
              </p:ext>
            </p:extLst>
          </p:nvPr>
        </p:nvGraphicFramePr>
        <p:xfrm>
          <a:off x="0" y="1556792"/>
          <a:ext cx="9144000" cy="5301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121">
                  <a:extLst>
                    <a:ext uri="{9D8B030D-6E8A-4147-A177-3AD203B41FA5}">
                      <a16:colId xmlns:a16="http://schemas.microsoft.com/office/drawing/2014/main" val="3075118228"/>
                    </a:ext>
                  </a:extLst>
                </a:gridCol>
                <a:gridCol w="1931414">
                  <a:extLst>
                    <a:ext uri="{9D8B030D-6E8A-4147-A177-3AD203B41FA5}">
                      <a16:colId xmlns:a16="http://schemas.microsoft.com/office/drawing/2014/main" val="1763187187"/>
                    </a:ext>
                  </a:extLst>
                </a:gridCol>
                <a:gridCol w="1725468">
                  <a:extLst>
                    <a:ext uri="{9D8B030D-6E8A-4147-A177-3AD203B41FA5}">
                      <a16:colId xmlns:a16="http://schemas.microsoft.com/office/drawing/2014/main" val="2548476067"/>
                    </a:ext>
                  </a:extLst>
                </a:gridCol>
                <a:gridCol w="1695309">
                  <a:extLst>
                    <a:ext uri="{9D8B030D-6E8A-4147-A177-3AD203B41FA5}">
                      <a16:colId xmlns:a16="http://schemas.microsoft.com/office/drawing/2014/main" val="1951577251"/>
                    </a:ext>
                  </a:extLst>
                </a:gridCol>
                <a:gridCol w="1763688">
                  <a:extLst>
                    <a:ext uri="{9D8B030D-6E8A-4147-A177-3AD203B41FA5}">
                      <a16:colId xmlns:a16="http://schemas.microsoft.com/office/drawing/2014/main" val="1915554515"/>
                    </a:ext>
                  </a:extLst>
                </a:gridCol>
              </a:tblGrid>
              <a:tr h="530120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Медиа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 и систематизация информации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проекта для новых предпринимателей (логотип, </a:t>
                      </a:r>
                      <a:r>
                        <a:rPr kumimoji="0" lang="ru-RU" sz="18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бренбук</a:t>
                      </a: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сайт)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единой информационной базы предпринимателей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Список порталов, агентств для размещения рекламной информации для предпринимателя (платные, бесплатные)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Объединение информационных баз предпринимателей с государственными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Актуальный портал и приложение о деятельности предпринимателя в том или ином населенном пункте. 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Югра – динамично развивающийся регион РФ и входит в топ 5 по всем показателям социально-экономического развития. 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985610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241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786E5D-0082-449A-AC0A-7E2FFDB80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5EEC48B-8396-4BB5-A6E6-77DB7319CB69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75691651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121">
                  <a:extLst>
                    <a:ext uri="{9D8B030D-6E8A-4147-A177-3AD203B41FA5}">
                      <a16:colId xmlns:a16="http://schemas.microsoft.com/office/drawing/2014/main" val="197767252"/>
                    </a:ext>
                  </a:extLst>
                </a:gridCol>
                <a:gridCol w="1931414">
                  <a:extLst>
                    <a:ext uri="{9D8B030D-6E8A-4147-A177-3AD203B41FA5}">
                      <a16:colId xmlns:a16="http://schemas.microsoft.com/office/drawing/2014/main" val="50911808"/>
                    </a:ext>
                  </a:extLst>
                </a:gridCol>
                <a:gridCol w="1725468">
                  <a:extLst>
                    <a:ext uri="{9D8B030D-6E8A-4147-A177-3AD203B41FA5}">
                      <a16:colId xmlns:a16="http://schemas.microsoft.com/office/drawing/2014/main" val="600267159"/>
                    </a:ext>
                  </a:extLst>
                </a:gridCol>
                <a:gridCol w="1726364">
                  <a:extLst>
                    <a:ext uri="{9D8B030D-6E8A-4147-A177-3AD203B41FA5}">
                      <a16:colId xmlns:a16="http://schemas.microsoft.com/office/drawing/2014/main" val="3902881610"/>
                    </a:ext>
                  </a:extLst>
                </a:gridCol>
                <a:gridCol w="1732633">
                  <a:extLst>
                    <a:ext uri="{9D8B030D-6E8A-4147-A177-3AD203B41FA5}">
                      <a16:colId xmlns:a16="http://schemas.microsoft.com/office/drawing/2014/main" val="2310137143"/>
                    </a:ext>
                  </a:extLst>
                </a:gridCol>
              </a:tblGrid>
              <a:tr h="537321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Образование  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Выявлены потребности малого бизнеса в специалистах </a:t>
                      </a:r>
                    </a:p>
                    <a:p>
                      <a:endParaRPr kumimoji="0" lang="ru-RU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Создана инициативная группа и осуществляется сбор информации. Привлечение ресурсов для создание школы предпринимателей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Проведена пропаганда и набор, разработка образовательных программ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Разработана и запущена проект «Школа образования предпринимателей»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Введена программа обучения в образовательных учреждениях на уровне факультативов, в колледжах на уровне доп. Образования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Создана школа образования предпринимателей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 Разработана, внедрена и эффективно работает система подготовки кадров для бизнеса 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534149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8266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1CCFD-6C63-4CBE-92B8-4306AD9CD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C9429B3-0744-4ED0-879C-FA32C36011F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853771"/>
              </p:ext>
            </p:extLst>
          </p:nvPr>
        </p:nvGraphicFramePr>
        <p:xfrm>
          <a:off x="0" y="1484784"/>
          <a:ext cx="9144000" cy="53732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5696">
                  <a:extLst>
                    <a:ext uri="{9D8B030D-6E8A-4147-A177-3AD203B41FA5}">
                      <a16:colId xmlns:a16="http://schemas.microsoft.com/office/drawing/2014/main" val="348558347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1204045495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796095492"/>
                    </a:ext>
                  </a:extLst>
                </a:gridCol>
                <a:gridCol w="1903263">
                  <a:extLst>
                    <a:ext uri="{9D8B030D-6E8A-4147-A177-3AD203B41FA5}">
                      <a16:colId xmlns:a16="http://schemas.microsoft.com/office/drawing/2014/main" val="1734322095"/>
                    </a:ext>
                  </a:extLst>
                </a:gridCol>
                <a:gridCol w="1732633">
                  <a:extLst>
                    <a:ext uri="{9D8B030D-6E8A-4147-A177-3AD203B41FA5}">
                      <a16:colId xmlns:a16="http://schemas.microsoft.com/office/drawing/2014/main" val="1474177364"/>
                    </a:ext>
                  </a:extLst>
                </a:gridCol>
              </a:tblGrid>
              <a:tr h="537321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Предпринимательское сообщество </a:t>
                      </a: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Поэтапный план работы со стартаперами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Работа над документами (составление плана, организация встреч, поиск активных генераторов идей, работа со СМИ, работа с фондом поддержки, поиск площадки, работа над инвесторами (поиск))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групповых встреч. Систематические требования на местном уровне</a:t>
                      </a:r>
                    </a:p>
                    <a:p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Активная работа на площадке со стартаперами, пробные проекты, привлечение инвесторов, государство, оформление идей – сопровождения - результат 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Осуществляется максимальная поддержка государством стартапов и действующих предпринимателей</a:t>
                      </a:r>
                      <a:endParaRPr lang="ru-RU" sz="12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3627979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8848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«Власть и бизнес – одно целое»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557673" cy="4279776"/>
          </a:xfrm>
        </p:spPr>
        <p:txBody>
          <a:bodyPr/>
          <a:lstStyle/>
          <a:p>
            <a:pPr>
              <a:buNone/>
            </a:pPr>
            <a:r>
              <a:rPr lang="ru-RU" sz="1800" dirty="0"/>
              <a:t>Лидер группы</a:t>
            </a:r>
            <a:r>
              <a:rPr lang="en-US" sz="1800" dirty="0"/>
              <a:t>:</a:t>
            </a:r>
            <a:r>
              <a:rPr lang="ru-RU" sz="1800" dirty="0"/>
              <a:t> </a:t>
            </a:r>
            <a:r>
              <a:rPr lang="ru-RU" sz="1800" dirty="0" err="1"/>
              <a:t>Станкин</a:t>
            </a:r>
            <a:r>
              <a:rPr lang="ru-RU" sz="1800" dirty="0"/>
              <a:t> Андрей Анатольевич</a:t>
            </a:r>
          </a:p>
          <a:p>
            <a:pPr>
              <a:buNone/>
            </a:pPr>
            <a:r>
              <a:rPr lang="ru-RU" sz="1800" dirty="0"/>
              <a:t>Координатор группы</a:t>
            </a:r>
            <a:r>
              <a:rPr lang="en-US" sz="1800" dirty="0"/>
              <a:t>:</a:t>
            </a:r>
            <a:r>
              <a:rPr lang="ru-RU" sz="1800" dirty="0"/>
              <a:t> Светлана </a:t>
            </a:r>
            <a:r>
              <a:rPr lang="ru-RU" sz="1800" dirty="0" err="1"/>
              <a:t>Маст</a:t>
            </a:r>
            <a:endParaRPr lang="ru-RU" sz="1800" dirty="0"/>
          </a:p>
          <a:p>
            <a:pPr>
              <a:buNone/>
            </a:pPr>
            <a:r>
              <a:rPr lang="ru-RU" sz="1800" dirty="0"/>
              <a:t>Ассистент: Карпова Анастасия </a:t>
            </a:r>
            <a:endParaRPr lang="en-US" sz="1800" dirty="0"/>
          </a:p>
          <a:p>
            <a:pPr algn="ctr">
              <a:buNone/>
            </a:pPr>
            <a:r>
              <a:rPr lang="ru-RU" sz="2000" b="1" dirty="0"/>
              <a:t>Участники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515137"/>
              </p:ext>
            </p:extLst>
          </p:nvPr>
        </p:nvGraphicFramePr>
        <p:xfrm>
          <a:off x="539552" y="2996952"/>
          <a:ext cx="8226496" cy="37296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64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Сафин Алик </a:t>
                      </a:r>
                      <a:r>
                        <a:rPr lang="ru-RU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Альфретович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Навойчик</a:t>
                      </a: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Сергей Эдуардович 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Тречегруб</a:t>
                      </a:r>
                      <a:r>
                        <a:rPr lang="en-US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Ирина</a:t>
                      </a: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Владимировна 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Немазенко</a:t>
                      </a: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Гулико</a:t>
                      </a: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Роландовна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Заровнятных</a:t>
                      </a: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Лидия Валентиновна 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Майстерук</a:t>
                      </a: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Татьяна Александровна 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Елкина Ирина Николаевна 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Шмакова Оксана Михайловна 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Вагин Александр Александрович 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9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Ахметгалиева</a:t>
                      </a: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Марина </a:t>
                      </a:r>
                      <a:r>
                        <a:rPr lang="ru-RU" sz="2000" b="1" kern="1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Сабировна</a:t>
                      </a:r>
                      <a:r>
                        <a:rPr lang="ru-RU" sz="2000" b="1" kern="1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kern="1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Миссия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02920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Актуализация проблем малого бизнеса в разрезе норм действующего законодательства и механизма их применения с учетом районного фактора путем экспертного определения существующих проблем во взаимоотношении между бизнесом, властью и структурами, поддерживающими бизнес с целью: </a:t>
            </a:r>
            <a:endParaRPr lang="ru-RU" dirty="0"/>
          </a:p>
          <a:p>
            <a:pPr algn="just"/>
            <a:r>
              <a:rPr lang="ru-RU" b="1" dirty="0"/>
              <a:t>поиск эффективных вариантов по их разрешению и доведение выработанных решений до предпринимательского сообщества.</a:t>
            </a:r>
            <a:endParaRPr lang="ru-RU" dirty="0"/>
          </a:p>
          <a:p>
            <a:pPr algn="just"/>
            <a:r>
              <a:rPr lang="ru-RU" b="1" dirty="0"/>
              <a:t>создание комфортной, честной и благоприятной атмосферы для развития экономической ситуации в округе.</a:t>
            </a:r>
            <a:endParaRPr lang="ru-RU" dirty="0"/>
          </a:p>
          <a:p>
            <a:pPr algn="just"/>
            <a:r>
              <a:rPr lang="ru-RU" b="1" dirty="0"/>
              <a:t>повышения доступности бизнеса к финансовым инструментам.</a:t>
            </a:r>
            <a:endParaRPr lang="ru-RU" dirty="0"/>
          </a:p>
          <a:p>
            <a:pPr algn="just"/>
            <a:r>
              <a:rPr lang="ru-RU" b="1" dirty="0"/>
              <a:t>влияние на дальнейшую работу законодательных органов.</a:t>
            </a:r>
            <a:endParaRPr lang="ru-RU" dirty="0"/>
          </a:p>
          <a:p>
            <a:pPr algn="just"/>
            <a:r>
              <a:rPr lang="ru-RU" b="1" dirty="0"/>
              <a:t>налаживание канала взаимодействия бизнеса и власти.</a:t>
            </a:r>
            <a:endParaRPr lang="ru-RU" dirty="0"/>
          </a:p>
          <a:p>
            <a:pPr algn="just"/>
            <a:r>
              <a:rPr lang="ru-RU" b="1" dirty="0"/>
              <a:t>совместное решение ежедневных потенциальных проблем предпринимателей.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7408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Контрагенты и Продукты/эффекты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90879805"/>
              </p:ext>
            </p:extLst>
          </p:nvPr>
        </p:nvGraphicFramePr>
        <p:xfrm>
          <a:off x="35496" y="1544914"/>
          <a:ext cx="9108504" cy="5313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3458">
                  <a:extLst>
                    <a:ext uri="{9D8B030D-6E8A-4147-A177-3AD203B41FA5}">
                      <a16:colId xmlns:a16="http://schemas.microsoft.com/office/drawing/2014/main" val="3315781854"/>
                    </a:ext>
                  </a:extLst>
                </a:gridCol>
                <a:gridCol w="3780829">
                  <a:extLst>
                    <a:ext uri="{9D8B030D-6E8A-4147-A177-3AD203B41FA5}">
                      <a16:colId xmlns:a16="http://schemas.microsoft.com/office/drawing/2014/main" val="2426048221"/>
                    </a:ext>
                  </a:extLst>
                </a:gridCol>
                <a:gridCol w="824217">
                  <a:extLst>
                    <a:ext uri="{9D8B030D-6E8A-4147-A177-3AD203B41FA5}">
                      <a16:colId xmlns:a16="http://schemas.microsoft.com/office/drawing/2014/main" val="2392437458"/>
                    </a:ext>
                  </a:extLst>
                </a:gridCol>
              </a:tblGrid>
              <a:tr h="1169677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Контрагенты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11196"/>
                  </a:ext>
                </a:extLst>
              </a:tr>
              <a:tr h="1752194">
                <a:tc>
                  <a:txBody>
                    <a:bodyPr/>
                    <a:lstStyle/>
                    <a:p>
                      <a:r>
                        <a:rPr lang="ru-RU" sz="2400" b="1" dirty="0">
                          <a:latin typeface="+mj-lt"/>
                        </a:rPr>
                        <a:t>Стартапер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Получит неоценимый опыт в решении сложных вопросов, проблем. Получит уверенность в том, что он не один, откроются новые горизонты.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25010"/>
                  </a:ext>
                </a:extLst>
              </a:tr>
              <a:tr h="2391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Органы власти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Коммуникация между предпринимателем и органами власти.</a:t>
                      </a:r>
                    </a:p>
                    <a:p>
                      <a:pPr rtl="0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Увеличение налогооблагаемой базы путем развития масштаба бизнеса </a:t>
                      </a:r>
                    </a:p>
                    <a:p>
                      <a:pPr rtl="0"/>
                      <a:r>
                        <a:rPr kumimoji="0"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новых рабочих мест.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00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Контрагенты и Продукты/эффекты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05853845"/>
              </p:ext>
            </p:extLst>
          </p:nvPr>
        </p:nvGraphicFramePr>
        <p:xfrm>
          <a:off x="35496" y="1544915"/>
          <a:ext cx="9108503" cy="54815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3458">
                  <a:extLst>
                    <a:ext uri="{9D8B030D-6E8A-4147-A177-3AD203B41FA5}">
                      <a16:colId xmlns:a16="http://schemas.microsoft.com/office/drawing/2014/main" val="3315781854"/>
                    </a:ext>
                  </a:extLst>
                </a:gridCol>
                <a:gridCol w="3780829">
                  <a:extLst>
                    <a:ext uri="{9D8B030D-6E8A-4147-A177-3AD203B41FA5}">
                      <a16:colId xmlns:a16="http://schemas.microsoft.com/office/drawing/2014/main" val="2426048221"/>
                    </a:ext>
                  </a:extLst>
                </a:gridCol>
                <a:gridCol w="824216">
                  <a:extLst>
                    <a:ext uri="{9D8B030D-6E8A-4147-A177-3AD203B41FA5}">
                      <a16:colId xmlns:a16="http://schemas.microsoft.com/office/drawing/2014/main" val="2392437458"/>
                    </a:ext>
                  </a:extLst>
                </a:gridCol>
              </a:tblGrid>
              <a:tr h="747153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Контрагенты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11196"/>
                  </a:ext>
                </a:extLst>
              </a:tr>
              <a:tr h="1826373">
                <a:tc>
                  <a:txBody>
                    <a:bodyPr/>
                    <a:lstStyle/>
                    <a:p>
                      <a:pPr rtl="0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Партнеры — предприниматели</a:t>
                      </a:r>
                    </a:p>
                    <a:p>
                      <a:pPr rtl="0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Предприниматель </a:t>
                      </a:r>
                    </a:p>
                    <a:p>
                      <a:endParaRPr lang="ru-RU" sz="54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Новые знания, новые партнеры, новые бизнес идеи.</a:t>
                      </a:r>
                    </a:p>
                    <a:p>
                      <a:r>
                        <a:rPr lang="ru-RU" dirty="0"/>
                        <a:t>Снижение нагрузки на бизнес.</a:t>
                      </a:r>
                    </a:p>
                    <a:p>
                      <a:r>
                        <a:rPr lang="ru-RU" dirty="0"/>
                        <a:t>Новые финансовые инструменты поддержки.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25010"/>
                  </a:ext>
                </a:extLst>
              </a:tr>
              <a:tr h="1826373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Уверенность в том, что все реально, все возможно. Нужно просто делать </a:t>
                      </a:r>
                    </a:p>
                    <a:p>
                      <a:r>
                        <a:rPr lang="ru-RU" dirty="0"/>
                        <a:t>Коммуникация между предпринимателем и органами власти.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627693"/>
                  </a:ext>
                </a:extLst>
              </a:tr>
              <a:tr h="9131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9934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Контрагенты и Продукты/эффекты</a:t>
            </a:r>
          </a:p>
        </p:txBody>
      </p:sp>
      <p:graphicFrame>
        <p:nvGraphicFramePr>
          <p:cNvPr id="14" name="Объект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60622619"/>
              </p:ext>
            </p:extLst>
          </p:nvPr>
        </p:nvGraphicFramePr>
        <p:xfrm>
          <a:off x="35496" y="1544914"/>
          <a:ext cx="9108504" cy="5313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3458">
                  <a:extLst>
                    <a:ext uri="{9D8B030D-6E8A-4147-A177-3AD203B41FA5}">
                      <a16:colId xmlns:a16="http://schemas.microsoft.com/office/drawing/2014/main" val="3315781854"/>
                    </a:ext>
                  </a:extLst>
                </a:gridCol>
                <a:gridCol w="3780829">
                  <a:extLst>
                    <a:ext uri="{9D8B030D-6E8A-4147-A177-3AD203B41FA5}">
                      <a16:colId xmlns:a16="http://schemas.microsoft.com/office/drawing/2014/main" val="2426048221"/>
                    </a:ext>
                  </a:extLst>
                </a:gridCol>
                <a:gridCol w="824217">
                  <a:extLst>
                    <a:ext uri="{9D8B030D-6E8A-4147-A177-3AD203B41FA5}">
                      <a16:colId xmlns:a16="http://schemas.microsoft.com/office/drawing/2014/main" val="2392437458"/>
                    </a:ext>
                  </a:extLst>
                </a:gridCol>
              </a:tblGrid>
              <a:tr h="830182">
                <a:tc>
                  <a:txBody>
                    <a:bodyPr/>
                    <a:lstStyle/>
                    <a:p>
                      <a:pPr algn="ctr"/>
                      <a:r>
                        <a:rPr lang="ru-RU" sz="48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Контрагенты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Продукты/эффекты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2611196"/>
                  </a:ext>
                </a:extLst>
              </a:tr>
              <a:tr h="2306062">
                <a:tc>
                  <a:txBody>
                    <a:bodyPr/>
                    <a:lstStyle/>
                    <a:p>
                      <a:pPr rtl="0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Партнеры — предприниматели</a:t>
                      </a:r>
                    </a:p>
                    <a:p>
                      <a:pPr rtl="0"/>
                      <a:r>
                        <a:rPr kumimoji="0" lang="ru-RU" sz="2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Предприниматель </a:t>
                      </a:r>
                    </a:p>
                    <a:p>
                      <a:endParaRPr lang="ru-RU" sz="4000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Возможность заявить о себе и о проблеме и найти пути решения проблемы и выйти на новый уровень развития бизнеса.</a:t>
                      </a:r>
                    </a:p>
                    <a:p>
                      <a:r>
                        <a:rPr lang="ru-RU" dirty="0"/>
                        <a:t>Создание условий для личностного развития и формирования компетенций предпринимателя.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425010"/>
                  </a:ext>
                </a:extLst>
              </a:tr>
              <a:tr h="1014667">
                <a:tc>
                  <a:txBody>
                    <a:bodyPr/>
                    <a:lstStyle/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627693"/>
                  </a:ext>
                </a:extLst>
              </a:tr>
              <a:tr h="116217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6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88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621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Образ будущего 2024г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1484784"/>
            <a:ext cx="8964488" cy="537321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Югра – динамично развивающийся регион РФ и входит в топ 5 по всем показателям социально-экономического развития. Это стало возможным благодаря совершенствованию системы развития предпринимательства, эффективного взаимодействия власти и бизнеса. Сегодня малый бизнес – это опора экономики Югры. На рынке представлены эффективные инструменты поддержки в том числе: образовательные, финансовые, консультационные. Внедрен механизм льготного лизинга. Высоко развита промышленность, на рынке представлены доступные качественные товары и услуги. Обеспечена максимальная цифровизация взаимоотношений предпринимателя и власти, высоко развита культура общения. Действует система «Одно окно. Один налог. Один отчет. Один раз в год. Осуществляется максимальная поддержка государством стартапов и действующих предпринимателей. Создана хартия предпринимателей. Разработана и внедрена эффективная система подготовки кадров для бизнеса. Безработица стремится к 0, наблюдается всплеск рождаемости по причине комфортных условий для жизни и самореализации.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4666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9817F2-E1AB-428F-BF19-6433DCA2B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Дорожная карта 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8064802-6FDE-47D8-BDF4-60EA93EF06F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02773250"/>
              </p:ext>
            </p:extLst>
          </p:nvPr>
        </p:nvGraphicFramePr>
        <p:xfrm>
          <a:off x="0" y="1328192"/>
          <a:ext cx="9036494" cy="5301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0616">
                  <a:extLst>
                    <a:ext uri="{9D8B030D-6E8A-4147-A177-3AD203B41FA5}">
                      <a16:colId xmlns:a16="http://schemas.microsoft.com/office/drawing/2014/main" val="1141835839"/>
                    </a:ext>
                  </a:extLst>
                </a:gridCol>
                <a:gridCol w="1931414">
                  <a:extLst>
                    <a:ext uri="{9D8B030D-6E8A-4147-A177-3AD203B41FA5}">
                      <a16:colId xmlns:a16="http://schemas.microsoft.com/office/drawing/2014/main" val="513957256"/>
                    </a:ext>
                  </a:extLst>
                </a:gridCol>
                <a:gridCol w="1725469">
                  <a:extLst>
                    <a:ext uri="{9D8B030D-6E8A-4147-A177-3AD203B41FA5}">
                      <a16:colId xmlns:a16="http://schemas.microsoft.com/office/drawing/2014/main" val="1197057474"/>
                    </a:ext>
                  </a:extLst>
                </a:gridCol>
                <a:gridCol w="1726364">
                  <a:extLst>
                    <a:ext uri="{9D8B030D-6E8A-4147-A177-3AD203B41FA5}">
                      <a16:colId xmlns:a16="http://schemas.microsoft.com/office/drawing/2014/main" val="3856612268"/>
                    </a:ext>
                  </a:extLst>
                </a:gridCol>
                <a:gridCol w="1732631">
                  <a:extLst>
                    <a:ext uri="{9D8B030D-6E8A-4147-A177-3AD203B41FA5}">
                      <a16:colId xmlns:a16="http://schemas.microsoft.com/office/drawing/2014/main" val="3353281281"/>
                    </a:ext>
                  </a:extLst>
                </a:gridCol>
              </a:tblGrid>
              <a:tr h="5301208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Производство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Доработка стандартов с учетом современного оборудования и потребностей человека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b="1" kern="150" dirty="0">
                          <a:solidFill>
                            <a:schemeClr val="tx1"/>
                          </a:solidFill>
                          <a:effectLst/>
                        </a:rPr>
                        <a:t>Создание условий для организации производства, доведение до государственных требований и норм </a:t>
                      </a:r>
                      <a:endParaRPr lang="ru-RU" sz="1800" b="1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Определена процедура внедрения стандартов с учетом мнения предпринимательского сообщества и обучения предпринимателей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Развитие производства, выход на рынок 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Принят НА </a:t>
                      </a:r>
                      <a:r>
                        <a:rPr lang="ru-RU" sz="1800" kern="150" dirty="0" err="1">
                          <a:solidFill>
                            <a:schemeClr val="tx1"/>
                          </a:solidFill>
                          <a:effectLst/>
                        </a:rPr>
                        <a:t>на</a:t>
                      </a: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 законодательном уровне о гос. стандартах, объявлен переходный период 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Укрупнение производства, наращивание мощностей,  выход на новые территории 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Сегодня малый бизнес – это опора экономики Югры.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</a:rPr>
                        <a:t> Высоко развита промышленность, на рынке представлены доступные качественные товары и услуги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1363322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8964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E187D5-EF94-4902-93CA-90BA3CD03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CB71BC00-0A80-40AA-A6A5-3206E91E4525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349859777"/>
              </p:ext>
            </p:extLst>
          </p:nvPr>
        </p:nvGraphicFramePr>
        <p:xfrm>
          <a:off x="0" y="1318023"/>
          <a:ext cx="9144000" cy="5388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121">
                  <a:extLst>
                    <a:ext uri="{9D8B030D-6E8A-4147-A177-3AD203B41FA5}">
                      <a16:colId xmlns:a16="http://schemas.microsoft.com/office/drawing/2014/main" val="1526655194"/>
                    </a:ext>
                  </a:extLst>
                </a:gridCol>
                <a:gridCol w="1931414">
                  <a:extLst>
                    <a:ext uri="{9D8B030D-6E8A-4147-A177-3AD203B41FA5}">
                      <a16:colId xmlns:a16="http://schemas.microsoft.com/office/drawing/2014/main" val="139993700"/>
                    </a:ext>
                  </a:extLst>
                </a:gridCol>
                <a:gridCol w="1725468">
                  <a:extLst>
                    <a:ext uri="{9D8B030D-6E8A-4147-A177-3AD203B41FA5}">
                      <a16:colId xmlns:a16="http://schemas.microsoft.com/office/drawing/2014/main" val="2287750572"/>
                    </a:ext>
                  </a:extLst>
                </a:gridCol>
                <a:gridCol w="1726364">
                  <a:extLst>
                    <a:ext uri="{9D8B030D-6E8A-4147-A177-3AD203B41FA5}">
                      <a16:colId xmlns:a16="http://schemas.microsoft.com/office/drawing/2014/main" val="1894179888"/>
                    </a:ext>
                  </a:extLst>
                </a:gridCol>
                <a:gridCol w="1732633">
                  <a:extLst>
                    <a:ext uri="{9D8B030D-6E8A-4147-A177-3AD203B41FA5}">
                      <a16:colId xmlns:a16="http://schemas.microsoft.com/office/drawing/2014/main" val="1639927342"/>
                    </a:ext>
                  </a:extLst>
                </a:gridCol>
              </a:tblGrid>
              <a:tr h="5373216"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Власть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Выйти с инициативой в ФПП об организации круглого стола с </a:t>
                      </a:r>
                      <a:r>
                        <a:rPr lang="ru-RU" sz="1800" kern="15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контрольно</a:t>
                      </a: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– надзорными органами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Сбор информации о потребностях предпринимательского сообщества 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Встреча с надзорными органами за круглым столом. Принятие решений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институтов или перепрофилирование действующих для структуризации данных в области цифровизации 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Принят НА </a:t>
                      </a:r>
                      <a:r>
                        <a:rPr lang="ru-RU" sz="1800" kern="15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на</a:t>
                      </a: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законодательном уровне о единой системе отчетности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Выработка стандартов ПО, создание единой защиты. Обучение заинтересованных лиц</a:t>
                      </a:r>
                    </a:p>
                    <a:p>
                      <a:pPr algn="ctr"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Действует система «Одно окно. Один налог. Один отчет. Один раз в год»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r>
                        <a:rPr lang="ru-RU" sz="1800" kern="15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Обеспечена максимальная цифровизация взаимоотношений предпринимателя и власти, высоко развита культура общения.</a:t>
                      </a:r>
                    </a:p>
                    <a:p>
                      <a:pPr>
                        <a:spcAft>
                          <a:spcPts val="1000"/>
                        </a:spcAft>
                      </a:pPr>
                      <a:endParaRPr lang="ru-RU" sz="1800" kern="15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34925" marR="34925" marT="34925" marB="34925"/>
                </a:tc>
                <a:extLst>
                  <a:ext uri="{0D108BD9-81ED-4DB2-BD59-A6C34878D82A}">
                    <a16:rowId xmlns:a16="http://schemas.microsoft.com/office/drawing/2014/main" val="776902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958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885</TotalTime>
  <Words>880</Words>
  <Application>Microsoft Office PowerPoint</Application>
  <PresentationFormat>Экран (4:3)</PresentationFormat>
  <Paragraphs>111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Mangal</vt:lpstr>
      <vt:lpstr>Times New Roman</vt:lpstr>
      <vt:lpstr>Tw Cen MT</vt:lpstr>
      <vt:lpstr>Wingdings</vt:lpstr>
      <vt:lpstr>Wingdings 2</vt:lpstr>
      <vt:lpstr>Обычная</vt:lpstr>
      <vt:lpstr>12-13 ноября 2018 г.   «Мой бизнес» Единый центр поддержки предпринимательства </vt:lpstr>
      <vt:lpstr>«Власть и бизнес – одно целое»</vt:lpstr>
      <vt:lpstr>Миссия </vt:lpstr>
      <vt:lpstr>Контрагенты и Продукты/эффекты</vt:lpstr>
      <vt:lpstr>Контрагенты и Продукты/эффекты</vt:lpstr>
      <vt:lpstr>Контрагенты и Продукты/эффекты</vt:lpstr>
      <vt:lpstr>Образ будущего 2024г</vt:lpstr>
      <vt:lpstr>Дорожная карта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43</cp:revision>
  <cp:lastPrinted>2018-11-13T12:26:35Z</cp:lastPrinted>
  <dcterms:created xsi:type="dcterms:W3CDTF">2018-09-27T08:02:01Z</dcterms:created>
  <dcterms:modified xsi:type="dcterms:W3CDTF">2018-11-13T12:26:56Z</dcterms:modified>
</cp:coreProperties>
</file>