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1" r:id="rId6"/>
    <p:sldId id="263" r:id="rId7"/>
    <p:sldId id="271" r:id="rId8"/>
    <p:sldId id="273" r:id="rId9"/>
    <p:sldId id="272" r:id="rId10"/>
    <p:sldId id="265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/>
    <p:restoredTop sz="94586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64331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СТРАТЕГИЧЕСКАЯ СЕССИЯ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«Мой бизнес» - Единый центр поддержки предпринимательства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Название группы: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«Грамотный предприниматель»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2143108" y="928670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43644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Группа №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142984"/>
            <a:ext cx="1428760" cy="57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Мисси</a:t>
            </a:r>
            <a:r>
              <a:rPr lang="ru-RU" b="1" dirty="0"/>
              <a:t>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Грамотность предпринимателя, комфортная среда для бизнеса, удовлетворенность потребителя – основа  благосостояния региона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7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Личные 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Татьяна-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 изучении этнокультуры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Сергей- добросовестное представление услуг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Наталья- Успешный легальный бизнес, путем предоставления качественных услуг и товаров населению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Ирина-Повышение уровня знаний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Раиса- качественное питание детей,  ответственность за их здоровье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Владимир-формирование комфортной среды для ведения бизнеса путем взаимодействия с органами местного самоуправления и институтами поддержки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Александр-  эстетическое оформление образа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Антонина- Путем расширения ассортимента и оказания качественных услуг создаю рабочие места для социальных категорий людей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Елена-Доступность дошкольного образования для потребителей в негосударственном секторе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Объявленные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1071546"/>
          <a:ext cx="9143998" cy="592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77"/>
                <a:gridCol w="6168062"/>
                <a:gridCol w="1000132"/>
                <a:gridCol w="1428727"/>
              </a:tblGrid>
              <a:tr h="42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Ответственный </a:t>
                      </a:r>
                    </a:p>
                  </a:txBody>
                  <a:tcPr marL="68580" marR="68580" marT="0" marB="0"/>
                </a:tc>
              </a:tr>
              <a:tr h="90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Ознакомлю нашу группу с историей становления детского спортивного оздоровительного лагеря Окуневские зори со своей миссией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Сысоева Татьяна Павловна </a:t>
                      </a:r>
                    </a:p>
                  </a:txBody>
                  <a:tcPr marL="68580" marR="68580" marT="0" marB="0"/>
                </a:tc>
              </a:tr>
              <a:tr h="605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Пройду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онлайн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курс финансовой грамотности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Мальцева Наталья</a:t>
                      </a:r>
                    </a:p>
                  </a:txBody>
                  <a:tcPr marL="68580" marR="68580" marT="0" marB="0"/>
                </a:tc>
              </a:tr>
              <a:tr h="605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Проведу обучение сотрудников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Мальцева Наталья</a:t>
                      </a:r>
                    </a:p>
                  </a:txBody>
                  <a:tcPr marL="68580" marR="68580" marT="0" marB="0"/>
                </a:tc>
              </a:tr>
              <a:tr h="42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Приглашу группу на кофе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Раиса</a:t>
                      </a:r>
                    </a:p>
                  </a:txBody>
                  <a:tcPr marL="68580" marR="68580" marT="0" marB="0"/>
                </a:tc>
              </a:tr>
              <a:tr h="151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Доведу информацию до руководителя ответственного за экономическое развитее в целях рассмотрения вопроса об увеличении финансирования на меру поддержки по образовательным программам для субъектов малого среднего предпринимательства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Владимир</a:t>
                      </a:r>
                    </a:p>
                  </a:txBody>
                  <a:tcPr marL="68580" marR="68580" marT="0" marB="0"/>
                </a:tc>
              </a:tr>
              <a:tr h="655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Проведу  встречу в формате бизнес- диалога для выявления и решения смежных сложностей в видении бизнеса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Александр </a:t>
                      </a:r>
                    </a:p>
                  </a:txBody>
                  <a:tcPr marL="68580" marR="68580" marT="0" marB="0"/>
                </a:tc>
              </a:tr>
              <a:tr h="655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Запущу вышивальное  оборудование и предложу вышить логотип предприятия на футболках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Антонина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Объявленные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2" y="1285860"/>
          <a:ext cx="9144001" cy="557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4"/>
                <a:gridCol w="6125592"/>
                <a:gridCol w="1420427"/>
                <a:gridCol w="1154098"/>
              </a:tblGrid>
              <a:tr h="505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Ответственный </a:t>
                      </a:r>
                    </a:p>
                  </a:txBody>
                  <a:tcPr marL="68580" marR="68580" marT="0" marB="0"/>
                </a:tc>
              </a:tr>
              <a:tr h="225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Создам группу в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вайбере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для поддержания дальнейшей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13.11.2018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Сергей</a:t>
                      </a:r>
                    </a:p>
                  </a:txBody>
                  <a:tcPr marL="68580" marR="68580" marT="0" marB="0"/>
                </a:tc>
              </a:tr>
              <a:tr h="2814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Окажу содействие в организации взаимодействия с образовательными учреждениями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Елена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Контрагенты и Продукты/эффекты</a:t>
            </a:r>
            <a:endParaRPr lang="ru-RU" b="1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03973567"/>
              </p:ext>
            </p:extLst>
          </p:nvPr>
        </p:nvGraphicFramePr>
        <p:xfrm>
          <a:off x="0" y="1214421"/>
          <a:ext cx="9144000" cy="564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496">
                  <a:extLst>
                    <a:ext uri="{9D8B030D-6E8A-4147-A177-3AD203B41FA5}">
                      <a16:colId xmlns:a16="http://schemas.microsoft.com/office/drawing/2014/main" xmlns="" val="3315781854"/>
                    </a:ext>
                  </a:extLst>
                </a:gridCol>
                <a:gridCol w="4514504">
                  <a:extLst>
                    <a:ext uri="{9D8B030D-6E8A-4147-A177-3AD203B41FA5}">
                      <a16:colId xmlns:a16="http://schemas.microsoft.com/office/drawing/2014/main" xmlns="" val="2426048221"/>
                    </a:ext>
                  </a:extLst>
                </a:gridCol>
              </a:tblGrid>
              <a:tr h="102987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  <a:endParaRPr lang="ru-RU" sz="4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2611196"/>
                  </a:ext>
                </a:extLst>
              </a:tr>
              <a:tr h="144633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1.Руководитель ФПП 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Югра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Стручков  Сергей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Георгиевич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предпринимательского сообщества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425010"/>
                  </a:ext>
                </a:extLst>
              </a:tr>
              <a:tr h="144633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2.Предприниматель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квалифицированного персонала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627693"/>
                  </a:ext>
                </a:extLst>
              </a:tr>
              <a:tr h="172102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3.Главы муниципальных образований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безработицы, занятость населения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70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Образ будущего 2024г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Комфортные условия для проживания населения и развития бизнеса в муниципальных образованиях, с устойчиво сформированным рынком арендных площадей, высокоразвитым реальным сектором экономики,  с системой обязательного обучения начинающих предпринимателей в едином Центре в соответствии с современными запросами.</a:t>
            </a:r>
          </a:p>
          <a:p>
            <a:pPr algn="just">
              <a:buNone/>
            </a:pPr>
            <a:r>
              <a:rPr lang="ru-RU" dirty="0" smtClean="0"/>
              <a:t>    Приняты поправки в 44-ФЗ, 223-ФЗ по территориальному ограничению.</a:t>
            </a:r>
          </a:p>
          <a:p>
            <a:pPr algn="just">
              <a:buNone/>
            </a:pPr>
            <a:r>
              <a:rPr lang="ru-RU" dirty="0" smtClean="0"/>
              <a:t>    Высокий налоговый потенциал территории.</a:t>
            </a:r>
          </a:p>
          <a:p>
            <a:pPr algn="just">
              <a:buNone/>
            </a:pPr>
            <a:r>
              <a:rPr lang="ru-RU" dirty="0" smtClean="0"/>
              <a:t>    Сотрудничество предпринимателей и власти -  достойное развитие региона.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4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34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Дорожная карта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857232"/>
          <a:ext cx="9144032" cy="60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/>
                <a:gridCol w="2000264"/>
                <a:gridCol w="1428760"/>
                <a:gridCol w="1214446"/>
                <a:gridCol w="3571900"/>
              </a:tblGrid>
              <a:tr h="26101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Струны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242006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власть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и прогноз рынка труда, формирование рынка арендных площадей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Привлечение инвесторов и осуществление застройки с учетом потребностей предпринимательского сообщества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за выполнением этапов «дорожной карты», методическое и юридическое сопровождение</a:t>
                      </a:r>
                    </a:p>
                  </a:txBody>
                  <a:tcPr marL="34925" marR="34925" marT="34925" marB="34925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Комфортные условия для проживания населения и развития бизнеса в муниципальных образованиях, с устойчиво сформированным рынком арендных площадей, высокоразвитым реальным сектором экономики,  с системой обязательного обучения начинающих предпринимателей в едином Центре</a:t>
                      </a:r>
                      <a:r>
                        <a:rPr lang="ru-RU" sz="1200" kern="50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в соответствии с современными запросами.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Приняты поправки в 44-ФЗ, 223-ФЗ по территориальному ограничению.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Высокий налоговый потенциал территории.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Arial Unicode MS"/>
                          <a:cs typeface="Times New Roman"/>
                        </a:rPr>
                        <a:t>Сотрудничество предпринимателей и власти -  достойное развитие региона. </a:t>
                      </a:r>
                    </a:p>
                  </a:txBody>
                  <a:tcPr marL="34925" marR="34925" marT="34925" marB="34925"/>
                </a:tc>
              </a:tr>
              <a:tr h="3319691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 инициативной группы для реализации проекта по обмену опытом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Привлечение общественности и предпринимателей к обсуждению  долгосрочной перспективы застройки с учетом арендных площадей для предоставления бизнесу  (с перспективным зонированием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площадей для предоставления бизнесу  (с перспективным зонированием)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заказ рабочих профессий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внедрение проекта по непрерывному образованию предпринимателей (обмен опытом)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Выделение арендных площадей при новых застройках, учтенных в градостроительных планах, соответствующих требованиям нежилых помещений</a:t>
                      </a: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85861"/>
          <a:ext cx="9144000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76561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Струны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2354925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медиа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СМИ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Реклама, информирование о существовании проекта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Популяризация рабочих профессий, сопровождение мероприятий в рамках реализации дорожной карты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Распространение положительного опыта предпринимателей, реклама развивающихся на территории производств</a:t>
                      </a:r>
                    </a:p>
                  </a:txBody>
                  <a:tcPr marL="34925" marR="34925" marT="34925" marB="34925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54925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население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Социологическое исследование в области удовлетворенности населения предоставляемыми услугами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формировании запроса на востребованные на территории профессии, специальности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Получение дополнительного образования.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Мониторинг занятости в бизнесе</a:t>
                      </a: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4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Сценарий запуска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9144000" cy="5572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41655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/>
                </a:tc>
              </a:tr>
              <a:tr h="1041655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20.11.2018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Создать интернет группы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Богданова. Л. В</a:t>
                      </a:r>
                    </a:p>
                  </a:txBody>
                  <a:tcPr marL="34925" marR="34925" marT="34925" marB="34925"/>
                </a:tc>
              </a:tr>
              <a:tr h="1041655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03.12.2018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Доработать дорожной карты, встреча группы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Котельникова. И. В</a:t>
                      </a:r>
                    </a:p>
                  </a:txBody>
                  <a:tcPr marL="34925" marR="34925" marT="34925" marB="34925"/>
                </a:tc>
              </a:tr>
              <a:tr h="1223588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05.12.2018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Презентация дорожной карты на заседание КС по предпринимательству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Назаров. В. В</a:t>
                      </a:r>
                    </a:p>
                  </a:txBody>
                  <a:tcPr marL="34925" marR="34925" marT="34925" marB="34925"/>
                </a:tc>
              </a:tr>
              <a:tr h="1223588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11.12.2018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Ознакомить группу с результатами заседаниями  КС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Богданова. Л. В</a:t>
                      </a: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4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/>
          <a:lstStyle/>
          <a:p>
            <a:pPr algn="ctr"/>
            <a:r>
              <a:rPr lang="ru-RU" dirty="0" smtClean="0"/>
              <a:t>«Группа №5»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6327" y="1000108"/>
            <a:ext cx="8557673" cy="11430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Лидер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Координатор группы</a:t>
            </a:r>
            <a:r>
              <a:rPr lang="en-US" sz="1800" dirty="0" smtClean="0"/>
              <a:t>:</a:t>
            </a:r>
            <a:r>
              <a:rPr lang="ru-RU" sz="1800" dirty="0" smtClean="0"/>
              <a:t> Евгений Захаров</a:t>
            </a:r>
          </a:p>
          <a:p>
            <a:pPr>
              <a:lnSpc>
                <a:spcPct val="120000"/>
              </a:lnSpc>
              <a:buNone/>
            </a:pPr>
            <a:r>
              <a:rPr lang="ru-RU" sz="1800" dirty="0" smtClean="0"/>
              <a:t>Ассистент: Лымарева Ангелина</a:t>
            </a:r>
            <a:endParaRPr lang="en-US" sz="1800" dirty="0" smtClean="0"/>
          </a:p>
          <a:p>
            <a:pPr algn="ctr">
              <a:buNone/>
            </a:pPr>
            <a:r>
              <a:rPr lang="ru-RU" sz="2000" b="1" dirty="0" smtClean="0"/>
              <a:t>Участники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2283334"/>
              </p:ext>
            </p:extLst>
          </p:nvPr>
        </p:nvGraphicFramePr>
        <p:xfrm>
          <a:off x="642910" y="2143116"/>
          <a:ext cx="8151258" cy="4475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29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Татьяна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Сергей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Наталья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Ирина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Раиса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Александр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Антонина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Людмила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Лариса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Елена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Владимир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настоящего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Нормы будущего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Топ-3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ea typeface="Calibri"/>
                <a:cs typeface="Times New Roman"/>
              </a:rPr>
              <a:t/>
            </a:r>
            <a:br>
              <a:rPr lang="ru-RU" sz="2800" b="1" dirty="0" smtClean="0">
                <a:ea typeface="Calibri"/>
                <a:cs typeface="Times New Roman"/>
              </a:rPr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48413000"/>
              </p:ext>
            </p:extLst>
          </p:nvPr>
        </p:nvGraphicFramePr>
        <p:xfrm>
          <a:off x="395536" y="1772817"/>
          <a:ext cx="8424937" cy="4699805"/>
        </p:xfrm>
        <a:graphic>
          <a:graphicData uri="http://schemas.openxmlformats.org/drawingml/2006/table">
            <a:tbl>
              <a:tblPr/>
              <a:tblGrid>
                <a:gridCol w="583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91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2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1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настоящего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Низкий уровень подготовки начинающих  предпринимателей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центр по обучению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площадей для введения бизнеса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  предпринимателям по аренде помещений для введения бизнеса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3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хороших специалистов для найма на работу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персонала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ограничения по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терри-сти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44ФЗ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Ограничения по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терри-сти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44ФЗ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50066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31844672"/>
              </p:ext>
            </p:extLst>
          </p:nvPr>
        </p:nvGraphicFramePr>
        <p:xfrm>
          <a:off x="71406" y="928670"/>
          <a:ext cx="8964488" cy="6054377"/>
        </p:xfrm>
        <a:graphic>
          <a:graphicData uri="http://schemas.openxmlformats.org/drawingml/2006/table">
            <a:tbl>
              <a:tblPr/>
              <a:tblGrid>
                <a:gridCol w="2920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1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2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1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0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Единый центр по обучению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Низкое взаимодействие с другими структурами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аттестации предпринимателей при регистрации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тестирования срезов знаний для будущих предпринимателей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информации(куда обратиться)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Сайты, кружки, мероприятия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Учиться самому- учить других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Аттестация предпринимателей в налоговом органе при регистрации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тестов на основании которых будет представляться не достающая информация . Обязательная сдача азов знаний. Сертификация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Частные консультации, помощь в организации в введении бизнеса, наставничество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1256191"/>
              </p:ext>
            </p:extLst>
          </p:nvPr>
        </p:nvGraphicFramePr>
        <p:xfrm>
          <a:off x="359025" y="1214422"/>
          <a:ext cx="8784975" cy="5239774"/>
        </p:xfrm>
        <a:graphic>
          <a:graphicData uri="http://schemas.openxmlformats.org/drawingml/2006/table">
            <a:tbl>
              <a:tblPr/>
              <a:tblGrid>
                <a:gridCol w="2862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60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1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3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общеобразовательных учреждений и специализированных классов по введении бизнеса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финансов на посещение  форумов, слетов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Мало информации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преподавателей,  инструкторов  обучающих основам бизнеса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Закрепить в виде факультатива в школьной программе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Компенсация посещение форумов, слетов </a:t>
                      </a:r>
                      <a:b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Средствами ФПП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школу предпринимателей для получения сертификата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успешных предпринимателей для преподавания в центре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Выявить инициатора в предпринимательской среде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35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73557923"/>
              </p:ext>
            </p:extLst>
          </p:nvPr>
        </p:nvGraphicFramePr>
        <p:xfrm>
          <a:off x="179512" y="1532403"/>
          <a:ext cx="8856984" cy="5284336"/>
        </p:xfrm>
        <a:graphic>
          <a:graphicData uri="http://schemas.openxmlformats.org/drawingml/2006/table">
            <a:tbl>
              <a:tblPr/>
              <a:tblGrid>
                <a:gridCol w="28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6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7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персонала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желание искать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коммерческого центра по подбору персонала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коммуникаций между работодателем и потенциальным сотрудником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финансов у работодателя на обучение персонала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 на обучение 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желание молодежи заниматься 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Тесное взаимодействие с ФПП и с центром занятости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обучающего центра по подбору персоналу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прямых встреч работодателей и потенциальных сотрудников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ФПП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системы мотивации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Общение с молодым поколением ,наставничество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44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73557923"/>
              </p:ext>
            </p:extLst>
          </p:nvPr>
        </p:nvGraphicFramePr>
        <p:xfrm>
          <a:off x="179512" y="1532403"/>
          <a:ext cx="8856984" cy="5208965"/>
        </p:xfrm>
        <a:graphic>
          <a:graphicData uri="http://schemas.openxmlformats.org/drawingml/2006/table">
            <a:tbl>
              <a:tblPr/>
              <a:tblGrid>
                <a:gridCol w="28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6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7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1.Отсутствие престижа рабочих профессий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Отсутствие престижа рабочих профессий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Отсутствие прогноза рынка труда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Отсутствие информации о потребности кадров для предпринимателей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Попурилизация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рабочих профессий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Привить ценность к профессии  со школьной скамьи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Разработать систему для прогнозирования рынка труда 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 открытых дверей на предприятиях , взаимодействия с колледжами,  летние социально-трудовые практики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44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73557923"/>
              </p:ext>
            </p:extLst>
          </p:nvPr>
        </p:nvGraphicFramePr>
        <p:xfrm>
          <a:off x="179512" y="1532403"/>
          <a:ext cx="8856984" cy="5558656"/>
        </p:xfrm>
        <a:graphic>
          <a:graphicData uri="http://schemas.openxmlformats.org/drawingml/2006/table">
            <a:tbl>
              <a:tblPr/>
              <a:tblGrid>
                <a:gridCol w="28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6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7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  предпринимателям по аренде помещения для введения бизнеса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1.Не учитывается потребность площадей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Отсутствие площадей в администрации для передачи в аренду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Отсутствие площадей в администрации для передачи в аренду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Высокая стоимость арендуемого помещения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Недопонимание с администрацией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Плохо формируемые 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градо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строительные планы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1.Учитывать территорию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Строительство муниципальных торговых центров для пред-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Привлечение инвесторов для Строительства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Понижение стоимости площадей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Сотрудничество, проектирование совместно администрации и предпринимателей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Общественные обсуждения площадей застройки с участием предпринимательского сообщества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44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Барьеры и пути решения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73557923"/>
              </p:ext>
            </p:extLst>
          </p:nvPr>
        </p:nvGraphicFramePr>
        <p:xfrm>
          <a:off x="179512" y="1532403"/>
          <a:ext cx="8856984" cy="5208965"/>
        </p:xfrm>
        <a:graphic>
          <a:graphicData uri="http://schemas.openxmlformats.org/drawingml/2006/table">
            <a:tbl>
              <a:tblPr/>
              <a:tblGrid>
                <a:gridCol w="28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6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 будущего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Барьеры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Пути решения</a:t>
                      </a: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7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78" marR="5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Высокая Стоимость, низкая проходимость  место  расположение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Высокая стоимость аренды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Сложность в привлечении инвесторов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Отсутствие помещений, которые соответствуют нормам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санпин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Теневое ведение арендного бизнеса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Взаимовыгодное сотрудничество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Выравнивание тарифов для социальных и коммерческих предпринимателей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Выделение окружных субвенций инвесторам в дотационных территориях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Внесение корректировки при проектировании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Усиление контрольно-надзорных действий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71" marR="73571" marT="36785" marB="367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44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904</TotalTime>
  <Words>1139</Words>
  <Application>Microsoft Macintosh PowerPoint</Application>
  <PresentationFormat>Экран (4:3)</PresentationFormat>
  <Paragraphs>246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СТРАТЕГИЧЕСКАЯ СЕССИЯ  «Мой бизнес» - Единый центр поддержки предпринимательства </vt:lpstr>
      <vt:lpstr>«Группа №5»</vt:lpstr>
      <vt:lpstr>  Нормы настоящего Нормы будущего Топ-3  </vt:lpstr>
      <vt:lpstr>Барьеры и пути решения</vt:lpstr>
      <vt:lpstr>Барьеры и пути решения</vt:lpstr>
      <vt:lpstr>Барьеры и пути решения</vt:lpstr>
      <vt:lpstr>Барьеры и пути решения</vt:lpstr>
      <vt:lpstr>Барьеры и пути решения</vt:lpstr>
      <vt:lpstr>Барьеры и пути решения</vt:lpstr>
      <vt:lpstr>Миссия </vt:lpstr>
      <vt:lpstr>Личные Миссии</vt:lpstr>
      <vt:lpstr>Объявленные действия</vt:lpstr>
      <vt:lpstr>Объявленные действия</vt:lpstr>
      <vt:lpstr>Контрагенты и Продукты/эффекты</vt:lpstr>
      <vt:lpstr>Образ будущего 2024г</vt:lpstr>
      <vt:lpstr>                 Дорожная карта </vt:lpstr>
      <vt:lpstr>Дорожная карта</vt:lpstr>
      <vt:lpstr>Сценарий запуска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FPP</cp:lastModifiedBy>
  <cp:revision>66</cp:revision>
  <cp:lastPrinted>2018-09-28T12:31:00Z</cp:lastPrinted>
  <dcterms:created xsi:type="dcterms:W3CDTF">2018-09-27T08:02:01Z</dcterms:created>
  <dcterms:modified xsi:type="dcterms:W3CDTF">2018-11-13T12:21:54Z</dcterms:modified>
</cp:coreProperties>
</file>