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57" r:id="rId4"/>
    <p:sldId id="258" r:id="rId5"/>
    <p:sldId id="262" r:id="rId6"/>
    <p:sldId id="261" r:id="rId7"/>
    <p:sldId id="263" r:id="rId8"/>
    <p:sldId id="265" r:id="rId9"/>
    <p:sldId id="266" r:id="rId10"/>
    <p:sldId id="270" r:id="rId11"/>
    <p:sldId id="269" r:id="rId12"/>
    <p:sldId id="268" r:id="rId13"/>
    <p:sldId id="267" r:id="rId14"/>
    <p:sldId id="271" r:id="rId15"/>
    <p:sldId id="272" r:id="rId16"/>
    <p:sldId id="273" r:id="rId17"/>
    <p:sldId id="274" r:id="rId1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586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Единый центр поддержки предпринимательства «мой бизнес»</a:t>
            </a:r>
            <a:br>
              <a:rPr lang="ru-RU" dirty="0"/>
            </a:br>
            <a:r>
              <a:rPr lang="ru-RU" dirty="0"/>
              <a:t>12-13 ноября 2018 года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Название группы: «Социальный предприниматель сегодня </a:t>
            </a:r>
            <a:r>
              <a:rPr lang="ru-RU" sz="2800" b="1">
                <a:solidFill>
                  <a:schemeClr val="accent2">
                    <a:lumMod val="50000"/>
                  </a:schemeClr>
                </a:solidFill>
              </a:rPr>
              <a:t>и завтра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»</a:t>
            </a:r>
          </a:p>
        </p:txBody>
      </p:sp>
      <p:pic>
        <p:nvPicPr>
          <p:cNvPr id="6" name="Рисунок 5" descr="Логотип ФПП_png.png"/>
          <p:cNvPicPr>
            <a:picLocks noChangeAspect="1"/>
          </p:cNvPicPr>
          <p:nvPr/>
        </p:nvPicPr>
        <p:blipFill>
          <a:blip r:embed="rId2" cstate="print">
            <a:lum bright="40000" contrast="-30000"/>
          </a:blip>
          <a:stretch>
            <a:fillRect/>
          </a:stretch>
        </p:blipFill>
        <p:spPr>
          <a:xfrm>
            <a:off x="2143108" y="928670"/>
            <a:ext cx="2071702" cy="9470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6143644"/>
            <a:ext cx="2143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Группа №4</a:t>
            </a:r>
          </a:p>
        </p:txBody>
      </p:sp>
      <p:pic>
        <p:nvPicPr>
          <p:cNvPr id="8" name="Рисунок 7" descr="Nas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7686" y="1142984"/>
            <a:ext cx="1428760" cy="57233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Образ будущего 2024г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r>
              <a:rPr lang="ru-RU" b="1" dirty="0"/>
              <a:t>Социальное предпринимательство получает стабильную поддержку государства, существует в условиях устойчивой системы налогообложения и контроля, поддерживается обществом. В результате квалифицированной экспертизы и сопровождения проектов начинающие предприниматели получают финансовую поддержку « с нуля»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4666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Образ будущего 2024г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856984" cy="5069160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Существует и работает открытый и доступный информационный портал с  удобной структурированной   экономической и юридической информацией, который представляет собой единое информационное поле, с личным кабинетом и наличием рассылки актуальных изменений законодательства по видам экономической деятельности.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289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Образ будущего 2024г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700" b="1" dirty="0"/>
              <a:t>Государством  и другими  источниками компенсируются затраты на реализацию  социальных программ по укреплению и оздоровлению,  реабилитации и адаптации, социализации    населения. Действуют специальные программы для граждан пенсионного и пред пенсионного возраста. Законотворчество реализуется с участием   тандема ученых и практиков. Устранены конфликты в законодательных актах различных уровней власти. Контролирующие органы выступают в роли партнеров и предлагают алгоритмы решения проблем.</a:t>
            </a:r>
            <a:endParaRPr lang="ru-RU" sz="2700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436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реестр предполагаемых инициатив</a:t>
            </a:r>
            <a:br>
              <a:rPr lang="ru-RU" dirty="0"/>
            </a:br>
            <a:endParaRPr lang="ru-RU" b="1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CEF2408-C6C6-4254-89EA-D6818AE531AD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44321990"/>
              </p:ext>
            </p:extLst>
          </p:nvPr>
        </p:nvGraphicFramePr>
        <p:xfrm>
          <a:off x="377952" y="980729"/>
          <a:ext cx="8226495" cy="6027249"/>
        </p:xfrm>
        <a:graphic>
          <a:graphicData uri="http://schemas.openxmlformats.org/drawingml/2006/table">
            <a:tbl>
              <a:tblPr/>
              <a:tblGrid>
                <a:gridCol w="4050032">
                  <a:extLst>
                    <a:ext uri="{9D8B030D-6E8A-4147-A177-3AD203B41FA5}">
                      <a16:colId xmlns:a16="http://schemas.microsoft.com/office/drawing/2014/main" val="2719957770"/>
                    </a:ext>
                  </a:extLst>
                </a:gridCol>
                <a:gridCol w="4176463">
                  <a:extLst>
                    <a:ext uri="{9D8B030D-6E8A-4147-A177-3AD203B41FA5}">
                      <a16:colId xmlns:a16="http://schemas.microsoft.com/office/drawing/2014/main" val="1150564894"/>
                    </a:ext>
                  </a:extLst>
                </a:gridCol>
              </a:tblGrid>
              <a:tr h="100712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500" b="1" kern="50" dirty="0">
                          <a:effectLst/>
                          <a:latin typeface="Calibri" panose="020F050202020403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Участник</a:t>
                      </a:r>
                      <a:endParaRPr lang="ru-RU" sz="500" kern="50" dirty="0"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14169" marR="14169" marT="14169" marB="141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5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Инициативы</a:t>
                      </a: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169" marR="14169" marT="14169" marB="141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6803578"/>
                  </a:ext>
                </a:extLst>
              </a:tr>
              <a:tr h="320945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Митрофанова Наталья Алексеевна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169" marR="14169" marT="14169" marB="141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производства для инвалидов , в рамках реализации проекта   «Индустриальный парк» в городе Югорск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169" marR="14169" marT="14169" marB="141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319628"/>
                  </a:ext>
                </a:extLst>
              </a:tr>
              <a:tr h="883762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Тюменцева Анастасия Алексеевна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169" marR="14169" marT="14169" marB="141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 « социальная помощь без границ» Проект «Социальная деревня» , которая будет включать в себя : усадьбу для пенсионеров и инвалидов  , хоспис и гостевой дом для лиц без  определенного места жительства 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Социальный проект « территория помощи» сопровождение выпускников детских домов ,лиц оставшихся без попечения   и приемных семей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169" marR="14169" marT="14169" marB="141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5310162"/>
                  </a:ext>
                </a:extLst>
              </a:tr>
              <a:tr h="174123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Гайсина Юлия Андреевна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169" marR="14169" marT="14169" marB="141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Социальный проект « Надежда на будущее»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169" marR="14169" marT="14169" marB="141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8193953"/>
                  </a:ext>
                </a:extLst>
              </a:tr>
              <a:tr h="175735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Гаджиев Дмитрий </a:t>
                      </a:r>
                      <a:r>
                        <a:rPr lang="ru-RU" sz="10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Закирович</a:t>
                      </a:r>
                      <a:r>
                        <a:rPr lang="ru-RU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169" marR="14169" marT="14169" marB="141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Коворкинг-центр с социально-ориентированной направленностью 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169" marR="14169" marT="14169" marB="141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4237438"/>
                  </a:ext>
                </a:extLst>
              </a:tr>
              <a:tr h="1128466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Ахметгалиева</a:t>
                      </a:r>
                      <a:r>
                        <a:rPr lang="ru-RU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Марина </a:t>
                      </a:r>
                      <a:r>
                        <a:rPr lang="ru-RU" sz="10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Сабировна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169" marR="14169" marT="14169" marB="141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 предоставления социально полезных услуг « Душевные люди» 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Кризисный центр для женщин пострадавших от насилия «Ольга»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Трудоустройство и само занятость лиц с ограниченными возможностями здоровья 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Реабилитация и социализация инвалидов 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169" marR="14169" marT="14169" marB="141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5244272"/>
                  </a:ext>
                </a:extLst>
              </a:tr>
              <a:tr h="695859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Третьякова Ирина Анатольевна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169" marR="14169" marT="14169" marB="141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Сопровождение и консультация будущих мам 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Ясли-сад и начальная школа на базе Монтессори центра «Югорский УМКА»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169" marR="14169" marT="14169" marB="141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4332"/>
                  </a:ext>
                </a:extLst>
              </a:tr>
              <a:tr h="712470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Небога</a:t>
                      </a:r>
                      <a:r>
                        <a:rPr lang="ru-RU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Татьяна Владимировна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169" marR="14169" marT="14169" marB="141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 детского развития « Непоседы»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Социальный проект « Возрождаем прошлое , строим будущее»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Ясли-сад раннего развития для детей с 2-х месяцев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169" marR="14169" marT="14169" marB="141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528017"/>
                  </a:ext>
                </a:extLst>
              </a:tr>
              <a:tr h="467767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Александрова Ольга Борисовна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169" marR="14169" marT="14169" marB="141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Спортивно-оздоровительные услуги « Тонус клуб» с предоставлением услуг по адаптации, реабилитации инвалидам и гражданам пожилого возраста 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169" marR="14169" marT="14169" marB="141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3966593"/>
                  </a:ext>
                </a:extLst>
              </a:tr>
              <a:tr h="883762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Шайхудтинова</a:t>
                      </a:r>
                      <a:r>
                        <a:rPr lang="ru-RU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Аниса </a:t>
                      </a:r>
                      <a:r>
                        <a:rPr lang="ru-RU" sz="10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Талгатовна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169" marR="14169" marT="14169" marB="141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по привлечению комплекса  ресурсов РПК «</a:t>
                      </a:r>
                      <a:r>
                        <a:rPr lang="ru-RU" sz="10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Рекламгрупп</a:t>
                      </a:r>
                      <a:r>
                        <a:rPr lang="ru-RU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», для реализации социальных проектов на территории Советского района и города Югорска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Рекламно-информационное сопровождение социальных предпринимателей и их проектов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169" marR="14169" marT="14169" marB="141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124345"/>
                  </a:ext>
                </a:extLst>
              </a:tr>
              <a:tr h="105069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169" marR="14169" marT="14169" marB="141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169" marR="14169" marT="14169" marB="141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3827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338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306407-BC91-434B-A339-48175FD57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Дорожная карта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912D5DF-B0AC-447F-90C5-B56BEEF3F22D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19327131"/>
              </p:ext>
            </p:extLst>
          </p:nvPr>
        </p:nvGraphicFramePr>
        <p:xfrm>
          <a:off x="683568" y="1556791"/>
          <a:ext cx="7992887" cy="50199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8284">
                  <a:extLst>
                    <a:ext uri="{9D8B030D-6E8A-4147-A177-3AD203B41FA5}">
                      <a16:colId xmlns:a16="http://schemas.microsoft.com/office/drawing/2014/main" val="4102995210"/>
                    </a:ext>
                  </a:extLst>
                </a:gridCol>
                <a:gridCol w="1469045">
                  <a:extLst>
                    <a:ext uri="{9D8B030D-6E8A-4147-A177-3AD203B41FA5}">
                      <a16:colId xmlns:a16="http://schemas.microsoft.com/office/drawing/2014/main" val="2903977563"/>
                    </a:ext>
                  </a:extLst>
                </a:gridCol>
                <a:gridCol w="1468284">
                  <a:extLst>
                    <a:ext uri="{9D8B030D-6E8A-4147-A177-3AD203B41FA5}">
                      <a16:colId xmlns:a16="http://schemas.microsoft.com/office/drawing/2014/main" val="1391673936"/>
                    </a:ext>
                  </a:extLst>
                </a:gridCol>
                <a:gridCol w="1469045">
                  <a:extLst>
                    <a:ext uri="{9D8B030D-6E8A-4147-A177-3AD203B41FA5}">
                      <a16:colId xmlns:a16="http://schemas.microsoft.com/office/drawing/2014/main" val="3471986983"/>
                    </a:ext>
                  </a:extLst>
                </a:gridCol>
                <a:gridCol w="2118229">
                  <a:extLst>
                    <a:ext uri="{9D8B030D-6E8A-4147-A177-3AD203B41FA5}">
                      <a16:colId xmlns:a16="http://schemas.microsoft.com/office/drawing/2014/main" val="1956710725"/>
                    </a:ext>
                  </a:extLst>
                </a:gridCol>
              </a:tblGrid>
              <a:tr h="147796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</a:rPr>
                        <a:t>Струны 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58" marR="20558" marT="20558" marB="2055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</a:rPr>
                        <a:t>2018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58" marR="20558" marT="20558" marB="2055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</a:rPr>
                        <a:t>2019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58" marR="20558" marT="20558" marB="2055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</a:rPr>
                        <a:t>2022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58" marR="20558" marT="20558" marB="2055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</a:rPr>
                        <a:t>2024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58" marR="20558" marT="20558" marB="20558"/>
                </a:tc>
                <a:extLst>
                  <a:ext uri="{0D108BD9-81ED-4DB2-BD59-A6C34878D82A}">
                    <a16:rowId xmlns:a16="http://schemas.microsoft.com/office/drawing/2014/main" val="2544486439"/>
                  </a:ext>
                </a:extLst>
              </a:tr>
              <a:tr h="904999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</a:rPr>
                        <a:t>Событие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58" marR="20558" marT="20558" marB="20558"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</a:rPr>
                        <a:t>1.Поиск спонсоров , инвесторов и партнеров </a:t>
                      </a: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</a:rPr>
                        <a:t>2. Стратегическая сессия 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58" marR="20558" marT="20558" marB="20558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900" b="1">
                          <a:effectLst/>
                        </a:rPr>
                        <a:t>форумы и благотворительные акции</a:t>
                      </a: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58" marR="20558" marT="20558" marB="20558"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</a:rPr>
                        <a:t>1.Подготовка к реализации социальных проектов 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58" marR="20558" marT="20558" marB="20558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Социальное предпринимательство получает стабильную поддержку государства, существует в условиях устойчивой системы налогообложения и контроля, поддерживается обществом. В результате квалифицированной экспертизы и сопровождения проектов начинающие предприниматели получают финансовую поддержку « с нуля»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Существует и работает открытый и доступный информационный портал с  удобной структурированной   экономической и юридической информацией, который представляет собой единое информационное поле, с личным кабинетом и наличием рассылки актуальных изменений законодательства по видам экономической деятельности.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</a:rPr>
                        <a:t>Государством  и другими  источниками компенсируются затраты на реализацию  социальных программ по укреплению и оздоровлению,  реабилитации и адаптации, социализации    населения. Действуют специальные программы для граждан пенсионного и пред пенсионного возраста. Законотворчество реализуется с участием   тандема ученых и практиков. Устранены конфликты в законодательных актах различных уровней власти. Контролирующие органы выступают в роли партнеров и предлагают алгоритмы решения проблем.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58" marR="20558" marT="20558" marB="20558"/>
                </a:tc>
                <a:extLst>
                  <a:ext uri="{0D108BD9-81ED-4DB2-BD59-A6C34878D82A}">
                    <a16:rowId xmlns:a16="http://schemas.microsoft.com/office/drawing/2014/main" val="462357193"/>
                  </a:ext>
                </a:extLst>
              </a:tr>
              <a:tr h="679587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</a:rPr>
                        <a:t>СМИ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58" marR="20558" marT="20558" marB="20558"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</a:rPr>
                        <a:t>1.Итоги стратегической сессии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58" marR="20558" marT="20558" marB="20558"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</a:rPr>
                        <a:t>1.Реклама  и продвижение спектра услуг </a:t>
                      </a: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58" marR="20558" marT="20558" marB="20558"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</a:rPr>
                        <a:t>1.опубликование проектов и законов по итогам стратегической сессии 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58" marR="20558" marT="20558" marB="20558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61046"/>
                  </a:ext>
                </a:extLst>
              </a:tr>
              <a:tr h="714043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</a:rPr>
                        <a:t>Общество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58" marR="20558" marT="20558" marB="20558"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</a:rPr>
                        <a:t>1.информирование граждан о реализации социально-значимых проектов 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58" marR="20558" marT="20558" marB="20558"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</a:rPr>
                        <a:t>1.Поддержка инициатив</a:t>
                      </a: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58" marR="20558" marT="20558" marB="20558"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</a:rPr>
                        <a:t>1.включение активных представителей общества в социально-важные проекты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58" marR="20558" marT="20558" marB="20558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936336"/>
                  </a:ext>
                </a:extLst>
              </a:tr>
              <a:tr h="720628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</a:rPr>
                        <a:t>Власть</a:t>
                      </a: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58" marR="20558" marT="20558" marB="20558"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</a:rPr>
                        <a:t>1.подготовка предложения по результатам стратегической сессии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58" marR="20558" marT="20558" marB="20558"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</a:rPr>
                        <a:t>1.Подготовка проектов и законов по итогам стратегической сессии 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58" marR="20558" marT="20558" marB="20558"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</a:rPr>
                        <a:t>1.Согласование и принятие, изменение законов</a:t>
                      </a: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58" marR="20558" marT="20558" marB="20558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526896"/>
                  </a:ext>
                </a:extLst>
              </a:tr>
              <a:tr h="1466769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</a:rPr>
                        <a:t>Группа «социальный предприниматель сегодня и завтра»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58" marR="20558" marT="20558" marB="20558"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</a:rPr>
                        <a:t>создание информационно-коммуникационной площадки </a:t>
                      </a: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58" marR="20558" marT="20558" marB="20558"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</a:rPr>
                        <a:t>широкое информирование населения и органов власти о деятельности группы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58" marR="20558" marT="20558" marB="20558"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</a:rPr>
                        <a:t>1.привлечение новых участников к деятельности группы</a:t>
                      </a: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</a:rPr>
                        <a:t>2.создание и деятельность рабочих тематических подгрупп 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58" marR="20558" marT="20558" marB="20558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793331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633C6F7-3057-4FC5-B248-9619A3060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817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159B83-4416-460E-8044-271D059D5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Сценарий запуска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052B78C-B502-430A-BB0A-B49413D8C9E1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40123387"/>
              </p:ext>
            </p:extLst>
          </p:nvPr>
        </p:nvGraphicFramePr>
        <p:xfrm>
          <a:off x="612648" y="1700808"/>
          <a:ext cx="8153400" cy="47525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0579">
                  <a:extLst>
                    <a:ext uri="{9D8B030D-6E8A-4147-A177-3AD203B41FA5}">
                      <a16:colId xmlns:a16="http://schemas.microsoft.com/office/drawing/2014/main" val="2927572645"/>
                    </a:ext>
                  </a:extLst>
                </a:gridCol>
                <a:gridCol w="6642821">
                  <a:extLst>
                    <a:ext uri="{9D8B030D-6E8A-4147-A177-3AD203B41FA5}">
                      <a16:colId xmlns:a16="http://schemas.microsoft.com/office/drawing/2014/main" val="1932642338"/>
                    </a:ext>
                  </a:extLst>
                </a:gridCol>
              </a:tblGrid>
              <a:tr h="392103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Дата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Этап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602195426"/>
                  </a:ext>
                </a:extLst>
              </a:tr>
              <a:tr h="872873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13.11.2018г.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создание информационно-коммуникационной площадки 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3453909376"/>
                  </a:ext>
                </a:extLst>
              </a:tr>
              <a:tr h="675837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Ноябрь-декабрь 2018г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Доработка дорожной карты в онлайн режиме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379708335"/>
                  </a:ext>
                </a:extLst>
              </a:tr>
              <a:tr h="675837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Ноябрь 2018 – январь 2019гг.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Подготовка к совещанию группы «Социальный предприниматель сегодня и завтра»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358087126"/>
                  </a:ext>
                </a:extLst>
              </a:tr>
              <a:tr h="959570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Февраль 2019г.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Совещание  группы «Социальный предприниматель сегодня и завтра» на базе пансионата «Резиденция для пожилых и инвалидов» город Советский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532962079"/>
                  </a:ext>
                </a:extLst>
              </a:tr>
              <a:tr h="392103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Февраль 2019 г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Составление плана работы группы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350524669"/>
                  </a:ext>
                </a:extLst>
              </a:tr>
              <a:tr h="392103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Формирование рабочих тематических подгрупп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261644346"/>
                  </a:ext>
                </a:extLst>
              </a:tr>
              <a:tr h="392103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Реализация плана работы группы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983222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927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3FC9A1-C809-4A2C-8F5A-59C7A1979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Контакты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1E3F6E-B84D-466B-BD13-23D7930EA69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Гаджиев Дмитрий 8-902-825-36-26</a:t>
            </a:r>
          </a:p>
          <a:p>
            <a:r>
              <a:rPr lang="ru-RU" dirty="0"/>
              <a:t>Гайсина Юлия 8-951-979-20-10</a:t>
            </a:r>
          </a:p>
          <a:p>
            <a:r>
              <a:rPr lang="ru-RU" dirty="0" err="1"/>
              <a:t>Фаррахова</a:t>
            </a:r>
            <a:r>
              <a:rPr lang="ru-RU" dirty="0"/>
              <a:t> Розалия 8-922-251-34-45</a:t>
            </a:r>
          </a:p>
        </p:txBody>
      </p:sp>
    </p:spTree>
    <p:extLst>
      <p:ext uri="{BB962C8B-B14F-4D97-AF65-F5344CB8AC3E}">
        <p14:creationId xmlns:p14="http://schemas.microsoft.com/office/powerpoint/2010/main" val="4175021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912A793-D4F1-41ED-9A62-E41EED00B5B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dirty="0"/>
              <a:t>СПАСИБО ЗА ВНИМАНИЕ!!!</a:t>
            </a:r>
          </a:p>
        </p:txBody>
      </p:sp>
    </p:spTree>
    <p:extLst>
      <p:ext uri="{BB962C8B-B14F-4D97-AF65-F5344CB8AC3E}">
        <p14:creationId xmlns:p14="http://schemas.microsoft.com/office/powerpoint/2010/main" val="3895736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5705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ru-RU" sz="3000" dirty="0"/>
              <a:t>«Социальный предприниматель сегодня и завтра»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86327" y="1052736"/>
            <a:ext cx="8557673" cy="4279776"/>
          </a:xfrm>
        </p:spPr>
        <p:txBody>
          <a:bodyPr/>
          <a:lstStyle/>
          <a:p>
            <a:pPr>
              <a:buNone/>
            </a:pPr>
            <a:r>
              <a:rPr lang="ru-RU" sz="1800" dirty="0"/>
              <a:t>Лидер группы</a:t>
            </a:r>
            <a:r>
              <a:rPr lang="en-US" sz="1800" dirty="0"/>
              <a:t>:</a:t>
            </a:r>
            <a:r>
              <a:rPr lang="ru-RU" sz="1800" dirty="0"/>
              <a:t> Гаджиев Дмитрий </a:t>
            </a:r>
            <a:r>
              <a:rPr lang="ru-RU" sz="1800" dirty="0" err="1"/>
              <a:t>Закирович</a:t>
            </a:r>
            <a:endParaRPr lang="ru-RU" sz="1800" dirty="0"/>
          </a:p>
          <a:p>
            <a:pPr>
              <a:buNone/>
            </a:pPr>
            <a:r>
              <a:rPr lang="ru-RU" sz="1800" dirty="0"/>
              <a:t>Координатор группы</a:t>
            </a:r>
            <a:r>
              <a:rPr lang="en-US" sz="1800" dirty="0"/>
              <a:t>:</a:t>
            </a:r>
            <a:r>
              <a:rPr lang="ru-RU" sz="1800" dirty="0"/>
              <a:t> Молодцов Олег Владимирович</a:t>
            </a:r>
          </a:p>
          <a:p>
            <a:pPr>
              <a:buNone/>
            </a:pPr>
            <a:r>
              <a:rPr lang="ru-RU" sz="1800" dirty="0"/>
              <a:t>Ассистент: Воробьева Марина</a:t>
            </a:r>
            <a:endParaRPr lang="en-US" sz="1800" dirty="0"/>
          </a:p>
          <a:p>
            <a:pPr algn="ctr">
              <a:buNone/>
            </a:pPr>
            <a:r>
              <a:rPr lang="ru-RU" sz="2000" b="1" dirty="0"/>
              <a:t>Участники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176264"/>
              </p:ext>
            </p:extLst>
          </p:nvPr>
        </p:nvGraphicFramePr>
        <p:xfrm>
          <a:off x="539552" y="2588586"/>
          <a:ext cx="8151258" cy="4271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1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9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961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/>
                        <a:t>Митофанова</a:t>
                      </a:r>
                      <a:r>
                        <a:rPr lang="ru-RU" b="1" baseline="0" dirty="0"/>
                        <a:t> Наталья Алексеевна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961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Третьякова Ирина Анатольевна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961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/>
                        <a:t>Фаррахова</a:t>
                      </a:r>
                      <a:r>
                        <a:rPr lang="ru-RU" b="1" dirty="0"/>
                        <a:t> Розалия </a:t>
                      </a:r>
                      <a:r>
                        <a:rPr lang="ru-RU" b="1" dirty="0" err="1"/>
                        <a:t>Миннекариповна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961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/>
                        <a:t>Грухина</a:t>
                      </a:r>
                      <a:r>
                        <a:rPr lang="ru-RU" b="1" dirty="0"/>
                        <a:t> Светлана Сергеевна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961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/>
                        <a:t>Шайхутдинова</a:t>
                      </a:r>
                      <a:r>
                        <a:rPr lang="ru-RU" b="1" dirty="0"/>
                        <a:t> Аниса </a:t>
                      </a:r>
                      <a:r>
                        <a:rPr lang="ru-RU" b="1" dirty="0" err="1"/>
                        <a:t>Талгатовна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961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Гайсина Юлия Андреевна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961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Гаджиев</a:t>
                      </a:r>
                      <a:r>
                        <a:rPr lang="ru-RU" b="1" baseline="0" dirty="0"/>
                        <a:t> Дмитрий </a:t>
                      </a:r>
                      <a:r>
                        <a:rPr lang="ru-RU" b="1" baseline="0" dirty="0" err="1"/>
                        <a:t>Закирович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961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Тюменцева Анастасия</a:t>
                      </a:r>
                      <a:r>
                        <a:rPr lang="ru-RU" b="1" baseline="0" dirty="0"/>
                        <a:t> Алексеевна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2961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Рогачёва Кристина</a:t>
                      </a:r>
                      <a:r>
                        <a:rPr lang="ru-RU" b="1" baseline="0" dirty="0"/>
                        <a:t> Васильевна</a:t>
                      </a:r>
                    </a:p>
                    <a:p>
                      <a:pPr algn="ctr"/>
                      <a:r>
                        <a:rPr lang="ru-RU" b="1" baseline="0" dirty="0" err="1"/>
                        <a:t>Ахметгалиева</a:t>
                      </a:r>
                      <a:r>
                        <a:rPr lang="ru-RU" b="1" baseline="0" dirty="0"/>
                        <a:t> Марина </a:t>
                      </a:r>
                      <a:r>
                        <a:rPr lang="ru-RU" b="1" baseline="0" dirty="0" err="1"/>
                        <a:t>Сабировна</a:t>
                      </a:r>
                      <a:endParaRPr lang="ru-RU" b="1" baseline="0" dirty="0"/>
                    </a:p>
                    <a:p>
                      <a:pPr algn="ctr"/>
                      <a:r>
                        <a:rPr lang="ru-RU" b="1" baseline="0" dirty="0"/>
                        <a:t>Александрова Ольга Борисовна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990600"/>
          </a:xfrm>
        </p:spPr>
        <p:txBody>
          <a:bodyPr>
            <a:noAutofit/>
          </a:bodyPr>
          <a:lstStyle/>
          <a:p>
            <a:pPr algn="ctr"/>
            <a:br>
              <a:rPr lang="en-US" sz="2800" b="1" dirty="0">
                <a:ea typeface="Calibri"/>
                <a:cs typeface="Times New Roman"/>
              </a:rPr>
            </a:br>
            <a:br>
              <a:rPr lang="en-US" sz="2800" b="1" dirty="0">
                <a:ea typeface="Calibri"/>
                <a:cs typeface="Times New Roman"/>
              </a:rPr>
            </a:b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Нормы настоящего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Нормы будущего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Топ-4</a:t>
            </a:r>
            <a:br>
              <a:rPr lang="ru-RU" sz="4000" b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</a:br>
            <a:br>
              <a:rPr lang="ru-RU" sz="2800" b="1" dirty="0">
                <a:ea typeface="Calibri"/>
                <a:cs typeface="Times New Roman"/>
              </a:rPr>
            </a:b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06928744"/>
              </p:ext>
            </p:extLst>
          </p:nvPr>
        </p:nvGraphicFramePr>
        <p:xfrm>
          <a:off x="395536" y="1772817"/>
          <a:ext cx="8424937" cy="5224831"/>
        </p:xfrm>
        <a:graphic>
          <a:graphicData uri="http://schemas.openxmlformats.org/drawingml/2006/table">
            <a:tbl>
              <a:tblPr/>
              <a:tblGrid>
                <a:gridCol w="583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9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2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18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Нормы настоящего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Нормы будущего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Предприниматель сегодня:</a:t>
                      </a:r>
                      <a:r>
                        <a:rPr lang="ru-RU" sz="1800" baseline="0" dirty="0">
                          <a:latin typeface="Calibri"/>
                          <a:ea typeface="Calibri"/>
                          <a:cs typeface="Times New Roman"/>
                        </a:rPr>
                        <a:t> инициативный, активный, смелый и рискованный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Предпринимательство – стабильная поддержка</a:t>
                      </a:r>
                      <a:r>
                        <a:rPr lang="ru-RU" sz="1800" baseline="0" dirty="0">
                          <a:latin typeface="Calibri"/>
                          <a:ea typeface="Calibri"/>
                          <a:cs typeface="Times New Roman"/>
                        </a:rPr>
                        <a:t> государства,  устойчивая система </a:t>
                      </a:r>
                      <a:r>
                        <a:rPr lang="ru-RU" sz="1800" baseline="0" dirty="0" err="1">
                          <a:latin typeface="Calibri"/>
                          <a:ea typeface="Calibri"/>
                          <a:cs typeface="Times New Roman"/>
                        </a:rPr>
                        <a:t>налогооблажения</a:t>
                      </a:r>
                      <a:r>
                        <a:rPr lang="ru-RU" sz="1800" baseline="0" dirty="0">
                          <a:latin typeface="Calibri"/>
                          <a:ea typeface="Calibri"/>
                          <a:cs typeface="Times New Roman"/>
                        </a:rPr>
                        <a:t> и контроля, поддержка общества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Финансовые затруднения</a:t>
                      </a:r>
                      <a:r>
                        <a:rPr lang="ru-RU" sz="1800" baseline="0" dirty="0">
                          <a:latin typeface="Calibri"/>
                          <a:ea typeface="Calibri"/>
                          <a:cs typeface="Times New Roman"/>
                        </a:rPr>
                        <a:t> для начинающих предпринимателей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Финансовая поддержка</a:t>
                      </a:r>
                      <a:r>
                        <a:rPr lang="ru-RU" sz="1800" baseline="0" dirty="0">
                          <a:latin typeface="Calibri"/>
                          <a:ea typeface="Calibri"/>
                          <a:cs typeface="Times New Roman"/>
                        </a:rPr>
                        <a:t> с нуля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3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Слабая правовая</a:t>
                      </a:r>
                      <a:r>
                        <a:rPr lang="ru-RU" sz="1800" baseline="0" dirty="0">
                          <a:latin typeface="Calibri"/>
                          <a:ea typeface="Calibri"/>
                          <a:cs typeface="Times New Roman"/>
                        </a:rPr>
                        <a:t> и экономическая грамотность, особенно у начинающих предпринимателей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Наличие портала</a:t>
                      </a:r>
                      <a:r>
                        <a:rPr lang="ru-RU" sz="1800" baseline="0" dirty="0">
                          <a:latin typeface="Calibri"/>
                          <a:ea typeface="Calibri"/>
                          <a:cs typeface="Times New Roman"/>
                        </a:rPr>
                        <a:t> с удобной структурированной экономической и юридической информацией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1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Начало активно</a:t>
                      </a:r>
                      <a:r>
                        <a:rPr lang="ru-RU" sz="1800" baseline="0" dirty="0">
                          <a:latin typeface="Calibri"/>
                          <a:ea typeface="Calibri"/>
                          <a:cs typeface="Times New Roman"/>
                        </a:rPr>
                        <a:t> развиваться социальное предпринимательство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Государство активно</a:t>
                      </a:r>
                      <a:r>
                        <a:rPr lang="ru-RU" sz="1800" baseline="0" dirty="0">
                          <a:latin typeface="Calibri"/>
                          <a:ea typeface="Calibri"/>
                          <a:cs typeface="Times New Roman"/>
                        </a:rPr>
                        <a:t> и приоритетно поддерживает 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 социальное предпринимательство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500664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Барьеры и пути решения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27083230"/>
              </p:ext>
            </p:extLst>
          </p:nvPr>
        </p:nvGraphicFramePr>
        <p:xfrm>
          <a:off x="107504" y="1556792"/>
          <a:ext cx="8964488" cy="5202800"/>
        </p:xfrm>
        <a:graphic>
          <a:graphicData uri="http://schemas.openxmlformats.org/drawingml/2006/table">
            <a:tbl>
              <a:tblPr/>
              <a:tblGrid>
                <a:gridCol w="2920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1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7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Норма будущего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Барьеры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Пути решения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4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1. Предпринимательство</a:t>
                      </a:r>
                      <a:r>
                        <a:rPr lang="ru-RU" sz="2000" b="1" baseline="0" dirty="0">
                          <a:latin typeface="Calibri"/>
                          <a:ea typeface="Calibri"/>
                          <a:cs typeface="Times New Roman"/>
                        </a:rPr>
                        <a:t> – стабильная поддержка государства, устойчивая и адекватная система </a:t>
                      </a:r>
                      <a:r>
                        <a:rPr lang="ru-RU" sz="2000" b="1" baseline="0" dirty="0" err="1">
                          <a:latin typeface="Calibri"/>
                          <a:ea typeface="Calibri"/>
                          <a:cs typeface="Times New Roman"/>
                        </a:rPr>
                        <a:t>налогооблажения</a:t>
                      </a:r>
                      <a:r>
                        <a:rPr lang="ru-RU" sz="2000" b="1" baseline="0" dirty="0">
                          <a:latin typeface="Calibri"/>
                          <a:ea typeface="Calibri"/>
                          <a:cs typeface="Times New Roman"/>
                        </a:rPr>
                        <a:t> и контроля, поддержка общества на всех этапах становления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Равные требования к крупному и малому бизнесу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Отсутствие достаточной информированности 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ru-RU" sz="1900" b="1" dirty="0"/>
                        <a:t>Выделение</a:t>
                      </a:r>
                      <a:r>
                        <a:rPr lang="ru-RU" sz="1900" b="1" baseline="0" dirty="0"/>
                        <a:t> в отдельную группу сверхмалого  бизнеса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ru-RU" sz="1900" b="1" baseline="0" dirty="0"/>
                        <a:t>Дифференцированные требования к  крупному, малому и сверхмалому бизнесу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ru-RU" sz="1900" b="1" baseline="0" dirty="0"/>
                        <a:t>Создание удобной единой системы информирования предпринимателей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ru-RU" sz="1000" b="1" dirty="0"/>
                    </a:p>
                  </a:txBody>
                  <a:tcPr marL="73571" marR="73571" marT="36785" marB="367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Барьеры и пути решения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9918778"/>
              </p:ext>
            </p:extLst>
          </p:nvPr>
        </p:nvGraphicFramePr>
        <p:xfrm>
          <a:off x="179512" y="1556792"/>
          <a:ext cx="8784975" cy="5184576"/>
        </p:xfrm>
        <a:graphic>
          <a:graphicData uri="http://schemas.openxmlformats.org/drawingml/2006/table">
            <a:tbl>
              <a:tblPr/>
              <a:tblGrid>
                <a:gridCol w="2862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1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Норма будущего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Барьеры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Пути решения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4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Финансовая</a:t>
                      </a:r>
                      <a:r>
                        <a:rPr lang="ru-RU" sz="1600" b="1" baseline="0" dirty="0">
                          <a:latin typeface="Calibri"/>
                          <a:ea typeface="Calibri"/>
                          <a:cs typeface="Times New Roman"/>
                        </a:rPr>
                        <a:t> поддержка «с нуля»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Наличие у</a:t>
                      </a:r>
                      <a:r>
                        <a:rPr lang="ru-RU" sz="1600" b="1" baseline="0" dirty="0">
                          <a:latin typeface="Calibri"/>
                          <a:ea typeface="Calibri"/>
                          <a:cs typeface="Times New Roman"/>
                        </a:rPr>
                        <a:t> государства негативного опыта финансирования с нуля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arenR"/>
                      </a:pPr>
                      <a:r>
                        <a:rPr lang="ru-RU" sz="1600" b="1" dirty="0"/>
                        <a:t>Грамотная</a:t>
                      </a:r>
                      <a:r>
                        <a:rPr lang="ru-RU" sz="1600" b="1" baseline="0" dirty="0"/>
                        <a:t> экспертиза и сопровождение опытными  специалистами начинающих предпринимателей на стадии «</a:t>
                      </a:r>
                      <a:r>
                        <a:rPr lang="ru-RU" sz="1600" b="1" baseline="0" dirty="0" err="1"/>
                        <a:t>стартапа</a:t>
                      </a:r>
                      <a:r>
                        <a:rPr lang="ru-RU" sz="1600" b="1" baseline="0" dirty="0"/>
                        <a:t>»</a:t>
                      </a:r>
                      <a:endParaRPr lang="ru-RU" sz="1600" b="1" dirty="0"/>
                    </a:p>
                  </a:txBody>
                  <a:tcPr marL="73571" marR="73571" marT="36785" marB="367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274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Барьеры и пути решения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5564065"/>
              </p:ext>
            </p:extLst>
          </p:nvPr>
        </p:nvGraphicFramePr>
        <p:xfrm>
          <a:off x="179512" y="1532403"/>
          <a:ext cx="8784975" cy="5136957"/>
        </p:xfrm>
        <a:graphic>
          <a:graphicData uri="http://schemas.openxmlformats.org/drawingml/2006/table">
            <a:tbl>
              <a:tblPr/>
              <a:tblGrid>
                <a:gridCol w="2862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1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3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Норма будущего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Барьеры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Пути решения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3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Наличие</a:t>
                      </a:r>
                      <a:r>
                        <a:rPr lang="ru-RU" sz="1800" b="1" baseline="0" dirty="0">
                          <a:latin typeface="Calibri"/>
                          <a:ea typeface="Calibri"/>
                          <a:cs typeface="Times New Roman"/>
                        </a:rPr>
                        <a:t> специализированного (специфичного) информационного портала с удобной структурированной экономической и юридической информацией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1700" b="1" dirty="0">
                          <a:latin typeface="Calibri"/>
                          <a:ea typeface="Calibri"/>
                          <a:cs typeface="Times New Roman"/>
                        </a:rPr>
                        <a:t>Отсутствие проекта подобного ресурса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1700" b="1" dirty="0">
                          <a:latin typeface="Calibri"/>
                          <a:ea typeface="Calibri"/>
                          <a:cs typeface="Times New Roman"/>
                        </a:rPr>
                        <a:t>Отсутствие финансирования</a:t>
                      </a:r>
                      <a:r>
                        <a:rPr lang="ru-RU" sz="1700" b="1" baseline="0" dirty="0">
                          <a:latin typeface="Calibri"/>
                          <a:ea typeface="Calibri"/>
                          <a:cs typeface="Times New Roman"/>
                        </a:rPr>
                        <a:t> и единого центра, с учетом территориальных особенностей, по подготовке портала (информационного ресурса)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1700" b="1" baseline="0" dirty="0">
                          <a:latin typeface="Calibri"/>
                          <a:ea typeface="Calibri"/>
                          <a:cs typeface="Times New Roman"/>
                        </a:rPr>
                        <a:t>Отсутствие заинтересованности в неудобном портале</a:t>
                      </a:r>
                      <a:endParaRPr lang="ru-RU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arenR"/>
                      </a:pPr>
                      <a:r>
                        <a:rPr lang="ru-RU" sz="1700" b="1" dirty="0"/>
                        <a:t>Разработка</a:t>
                      </a:r>
                      <a:r>
                        <a:rPr lang="ru-RU" sz="1700" b="1" baseline="0" dirty="0"/>
                        <a:t> проекта данного ресурса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ru-RU" sz="1700" b="1" baseline="0" dirty="0"/>
                        <a:t>Обосновать необходимость и инициировать создание территориально-федерального информационного ресурса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ru-RU" sz="1700" b="1" baseline="0" dirty="0"/>
                        <a:t>Наличие горячей линии (удобной формы обратной связи, </a:t>
                      </a:r>
                      <a:r>
                        <a:rPr lang="ru-RU" sz="1700" b="1" baseline="0" dirty="0" err="1"/>
                        <a:t>персонализованного</a:t>
                      </a:r>
                      <a:r>
                        <a:rPr lang="ru-RU" sz="1700" b="1" baseline="0" dirty="0"/>
                        <a:t> информирования)</a:t>
                      </a:r>
                      <a:endParaRPr lang="ru-RU" sz="1700" b="1" dirty="0"/>
                    </a:p>
                  </a:txBody>
                  <a:tcPr marL="73571" marR="73571" marT="36785" marB="367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518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Барьеры и пути решения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75595112"/>
              </p:ext>
            </p:extLst>
          </p:nvPr>
        </p:nvGraphicFramePr>
        <p:xfrm>
          <a:off x="179512" y="1532403"/>
          <a:ext cx="8856984" cy="5208965"/>
        </p:xfrm>
        <a:graphic>
          <a:graphicData uri="http://schemas.openxmlformats.org/drawingml/2006/table">
            <a:tbl>
              <a:tblPr/>
              <a:tblGrid>
                <a:gridCol w="28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51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6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1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Норма будущего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Барьеры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Пути решения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7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Государство</a:t>
                      </a:r>
                      <a:r>
                        <a:rPr lang="ru-RU" sz="1800" b="1" baseline="0" dirty="0">
                          <a:latin typeface="Calibri"/>
                          <a:ea typeface="Calibri"/>
                          <a:cs typeface="Times New Roman"/>
                        </a:rPr>
                        <a:t> активно и приоритетно поддерживает социальное предпринимательство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1700" b="1" dirty="0">
                          <a:latin typeface="Calibri"/>
                          <a:ea typeface="Calibri"/>
                          <a:cs typeface="Times New Roman"/>
                        </a:rPr>
                        <a:t>Отсутствие</a:t>
                      </a:r>
                      <a:r>
                        <a:rPr lang="ru-RU" sz="1700" b="1" baseline="0" dirty="0">
                          <a:latin typeface="Calibri"/>
                          <a:ea typeface="Calibri"/>
                          <a:cs typeface="Times New Roman"/>
                        </a:rPr>
                        <a:t> системного подхода в поддержке предпринимательства 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1700" b="1" baseline="0" dirty="0">
                          <a:latin typeface="Calibri"/>
                          <a:ea typeface="Calibri"/>
                          <a:cs typeface="Times New Roman"/>
                        </a:rPr>
                        <a:t>Общее несовершенство законодательства </a:t>
                      </a:r>
                      <a:endParaRPr lang="ru-RU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arenR"/>
                      </a:pPr>
                      <a:r>
                        <a:rPr lang="ru-RU" sz="1700" b="1" dirty="0"/>
                        <a:t>Системность, беспрерывность и преемственность</a:t>
                      </a:r>
                      <a:r>
                        <a:rPr lang="ru-RU" sz="1700" b="1" baseline="0" dirty="0"/>
                        <a:t> поддержки предпринимательства 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ru-RU" sz="1700" b="1" baseline="0" dirty="0"/>
                        <a:t>Активное и обязательное участие практикующих предпринимателей в законотворческом процессе</a:t>
                      </a:r>
                      <a:endParaRPr lang="ru-RU" sz="1700" b="1" dirty="0"/>
                    </a:p>
                  </a:txBody>
                  <a:tcPr marL="73571" marR="73571" marT="36785" marB="367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405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Миссия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Комфортная жизнь людей = качество услуг получателю, прибыль – предпринимателю, стабильность обществу и государству</a:t>
            </a:r>
          </a:p>
        </p:txBody>
      </p:sp>
    </p:spTree>
    <p:extLst>
      <p:ext uri="{BB962C8B-B14F-4D97-AF65-F5344CB8AC3E}">
        <p14:creationId xmlns:p14="http://schemas.microsoft.com/office/powerpoint/2010/main" val="987408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Контрагенты и Продукты/эффекты</a:t>
            </a: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81378466"/>
              </p:ext>
            </p:extLst>
          </p:nvPr>
        </p:nvGraphicFramePr>
        <p:xfrm>
          <a:off x="35496" y="1544915"/>
          <a:ext cx="9073008" cy="13082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5908">
                  <a:extLst>
                    <a:ext uri="{9D8B030D-6E8A-4147-A177-3AD203B41FA5}">
                      <a16:colId xmlns:a16="http://schemas.microsoft.com/office/drawing/2014/main" val="3315781854"/>
                    </a:ext>
                  </a:extLst>
                </a:gridCol>
                <a:gridCol w="3766095">
                  <a:extLst>
                    <a:ext uri="{9D8B030D-6E8A-4147-A177-3AD203B41FA5}">
                      <a16:colId xmlns:a16="http://schemas.microsoft.com/office/drawing/2014/main" val="2426048221"/>
                    </a:ext>
                  </a:extLst>
                </a:gridCol>
                <a:gridCol w="821005">
                  <a:extLst>
                    <a:ext uri="{9D8B030D-6E8A-4147-A177-3AD203B41FA5}">
                      <a16:colId xmlns:a16="http://schemas.microsoft.com/office/drawing/2014/main" val="2392437458"/>
                    </a:ext>
                  </a:extLst>
                </a:gridCol>
              </a:tblGrid>
              <a:tr h="976653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Контрагенты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Продукты/эффекты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611196"/>
                  </a:ext>
                </a:extLst>
              </a:tr>
              <a:tr h="1329856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/>
                        <a:t>Администрация г.</a:t>
                      </a:r>
                      <a:r>
                        <a:rPr lang="ru-RU" baseline="0" dirty="0"/>
                        <a:t> </a:t>
                      </a:r>
                      <a:r>
                        <a:rPr lang="ru-RU" baseline="0" dirty="0" err="1"/>
                        <a:t>Югорска</a:t>
                      </a:r>
                      <a:r>
                        <a:rPr lang="ru-RU" baseline="0" dirty="0"/>
                        <a:t>, г. Советский и Советского района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>
                          <a:solidFill>
                            <a:srgbClr val="FF0000"/>
                          </a:solidFill>
                        </a:rPr>
                        <a:t>Главы муниципальных образований , отделы по развитию предпринимательства администраций МО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/>
                        <a:t>Филиал Фонда поддержки предпринимательства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/>
                        <a:t>Центры занятости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>
                          <a:solidFill>
                            <a:srgbClr val="FF0000"/>
                          </a:solidFill>
                        </a:rPr>
                        <a:t>Депутаты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/>
                        <a:t>Организации здравоохранения населения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>
                          <a:solidFill>
                            <a:srgbClr val="FF0000"/>
                          </a:solidFill>
                        </a:rPr>
                        <a:t>Департамент социального развития ХМАО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/>
                        <a:t>Правоохранительные органы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dirty="0"/>
                        <a:t>Включение члена группы социального предпринимательства в администрацию</a:t>
                      </a:r>
                      <a:r>
                        <a:rPr lang="ru-RU" baseline="0" dirty="0"/>
                        <a:t> </a:t>
                      </a:r>
                      <a:r>
                        <a:rPr lang="ru-RU" dirty="0"/>
                        <a:t>г.</a:t>
                      </a:r>
                      <a:r>
                        <a:rPr lang="ru-RU" baseline="0" dirty="0"/>
                        <a:t> </a:t>
                      </a:r>
                      <a:r>
                        <a:rPr lang="ru-RU" baseline="0" dirty="0" err="1"/>
                        <a:t>Югорска</a:t>
                      </a:r>
                      <a:r>
                        <a:rPr lang="ru-RU" baseline="0" dirty="0"/>
                        <a:t>, г. Советский и Советского района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Социально</a:t>
                      </a:r>
                      <a:r>
                        <a:rPr lang="ru-RU" baseline="0" dirty="0">
                          <a:solidFill>
                            <a:srgbClr val="FF0000"/>
                          </a:solidFill>
                        </a:rPr>
                        <a:t> значимые проекты, улучшение санитарно-эпидемиологической обстановки, создание  дополнительных рабочих мест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dirty="0"/>
                        <a:t>Подбор и подготовка участников проектов социального предпринимательства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dirty="0"/>
                        <a:t>Организация рабочих мест для незащищенных слоев населения 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Проекты законодательных</a:t>
                      </a:r>
                      <a:r>
                        <a:rPr lang="ru-RU" baseline="0" dirty="0">
                          <a:solidFill>
                            <a:srgbClr val="FF0000"/>
                          </a:solidFill>
                        </a:rPr>
                        <a:t> инициатив социальной направленности 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baseline="0" dirty="0"/>
                        <a:t>Освобождение мест в лечебных учреждениях, перенаправление нуждающихся в специализированные учреждения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baseline="0" dirty="0">
                          <a:solidFill>
                            <a:srgbClr val="FF0000"/>
                          </a:solidFill>
                        </a:rPr>
                        <a:t>Проект по передаче услуг в негосударственные учреждения</a:t>
                      </a:r>
                      <a:endParaRPr kumimoji="0" lang="ru-RU" sz="18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l">
                        <a:buAutoNum type="arabicPeriod"/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 по работе с лицами условно-осужденными за совершение преступления , по профилактике повторных правонарушений и преступлений,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оциализация и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ресоциализация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данной категории лиц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425010"/>
                  </a:ext>
                </a:extLst>
              </a:tr>
              <a:tr h="13298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627693"/>
                  </a:ext>
                </a:extLst>
              </a:tr>
              <a:tr h="16320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883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009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589</TotalTime>
  <Words>1249</Words>
  <Application>Microsoft Office PowerPoint</Application>
  <PresentationFormat>Экран (4:3)</PresentationFormat>
  <Paragraphs>191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 Unicode MS</vt:lpstr>
      <vt:lpstr>Calibri</vt:lpstr>
      <vt:lpstr>Times New Roman</vt:lpstr>
      <vt:lpstr>Tw Cen MT</vt:lpstr>
      <vt:lpstr>Wingdings</vt:lpstr>
      <vt:lpstr>Wingdings 2</vt:lpstr>
      <vt:lpstr>Обычная</vt:lpstr>
      <vt:lpstr>Единый центр поддержки предпринимательства «мой бизнес» 12-13 ноября 2018 года </vt:lpstr>
      <vt:lpstr>«Социальный предприниматель сегодня и завтра»</vt:lpstr>
      <vt:lpstr>  Нормы настоящего Нормы будущего Топ-4  </vt:lpstr>
      <vt:lpstr>Барьеры и пути решения</vt:lpstr>
      <vt:lpstr>Барьеры и пути решения</vt:lpstr>
      <vt:lpstr>Барьеры и пути решения</vt:lpstr>
      <vt:lpstr>Барьеры и пути решения</vt:lpstr>
      <vt:lpstr>Миссия </vt:lpstr>
      <vt:lpstr>Контрагенты и Продукты/эффекты</vt:lpstr>
      <vt:lpstr>Образ будущего 2024г</vt:lpstr>
      <vt:lpstr>Образ будущего 2024г</vt:lpstr>
      <vt:lpstr>Образ будущего 2024г</vt:lpstr>
      <vt:lpstr>реестр предполагаемых инициатив </vt:lpstr>
      <vt:lpstr>Дорожная карта</vt:lpstr>
      <vt:lpstr>Сценарий запуска</vt:lpstr>
      <vt:lpstr>Контакты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52</cp:revision>
  <cp:lastPrinted>2018-11-13T12:40:36Z</cp:lastPrinted>
  <dcterms:created xsi:type="dcterms:W3CDTF">2018-09-27T08:02:01Z</dcterms:created>
  <dcterms:modified xsi:type="dcterms:W3CDTF">2018-11-13T12:41:15Z</dcterms:modified>
</cp:coreProperties>
</file>