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0" r:id="rId3"/>
    <p:sldId id="265" r:id="rId4"/>
    <p:sldId id="270" r:id="rId5"/>
    <p:sldId id="269" r:id="rId6"/>
    <p:sldId id="268" r:id="rId7"/>
    <p:sldId id="267" r:id="rId8"/>
    <p:sldId id="266" r:id="rId9"/>
    <p:sldId id="273" r:id="rId10"/>
    <p:sldId id="274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A57C3-33B4-4F14-B709-4951C682FD8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1235075"/>
            <a:ext cx="4446587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56150"/>
            <a:ext cx="5408613" cy="3890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86888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B9A69-D5FE-4A02-80EE-6C6F03B7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B9A69-D5FE-4A02-80EE-6C6F03B7DF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3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B9A69-D5FE-4A02-80EE-6C6F03B7DF4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2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10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01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11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92446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12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47854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13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667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14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78411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0819AD-CE62-4C5B-93DA-5FB78F979ADA}" type="slidenum">
              <a:rPr lang="en-US"/>
              <a:pPr/>
              <a:t>15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08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101393"/>
            <a:ext cx="6705600" cy="685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Название группы: «Аналитика»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Заставка_Стратегические сесси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042"/>
            <a:ext cx="9144000" cy="5500726"/>
          </a:xfrm>
          <a:prstGeom prst="rect">
            <a:avLst/>
          </a:prstGeom>
        </p:spPr>
      </p:pic>
      <p:pic>
        <p:nvPicPr>
          <p:cNvPr id="6" name="Рисунок 5" descr="Логотип ФПП_png.png"/>
          <p:cNvPicPr>
            <a:picLocks noChangeAspect="1"/>
          </p:cNvPicPr>
          <p:nvPr/>
        </p:nvPicPr>
        <p:blipFill>
          <a:blip r:embed="rId4" cstate="print">
            <a:lum bright="40000" contrast="-30000"/>
          </a:blip>
          <a:stretch>
            <a:fillRect/>
          </a:stretch>
        </p:blipFill>
        <p:spPr>
          <a:xfrm>
            <a:off x="2143108" y="928670"/>
            <a:ext cx="2071702" cy="947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82683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Группа №5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Рисунок 7" descr="Nas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1142984"/>
            <a:ext cx="1428760" cy="572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Образование: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57275"/>
              </p:ext>
            </p:extLst>
          </p:nvPr>
        </p:nvGraphicFramePr>
        <p:xfrm>
          <a:off x="35278" y="1516582"/>
          <a:ext cx="9108723" cy="5296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>
                  <a:extLst>
                    <a:ext uri="{9D8B030D-6E8A-4147-A177-3AD203B41FA5}">
                      <a16:colId xmlns:a16="http://schemas.microsoft.com/office/drawing/2014/main" val="2193192413"/>
                    </a:ext>
                  </a:extLst>
                </a:gridCol>
                <a:gridCol w="1463332">
                  <a:extLst>
                    <a:ext uri="{9D8B030D-6E8A-4147-A177-3AD203B41FA5}">
                      <a16:colId xmlns:a16="http://schemas.microsoft.com/office/drawing/2014/main" val="3719606053"/>
                    </a:ext>
                  </a:extLst>
                </a:gridCol>
                <a:gridCol w="1463332">
                  <a:extLst>
                    <a:ext uri="{9D8B030D-6E8A-4147-A177-3AD203B41FA5}">
                      <a16:colId xmlns:a16="http://schemas.microsoft.com/office/drawing/2014/main" val="2013065655"/>
                    </a:ext>
                  </a:extLst>
                </a:gridCol>
                <a:gridCol w="1536498">
                  <a:extLst>
                    <a:ext uri="{9D8B030D-6E8A-4147-A177-3AD203B41FA5}">
                      <a16:colId xmlns:a16="http://schemas.microsoft.com/office/drawing/2014/main" val="1177008844"/>
                    </a:ext>
                  </a:extLst>
                </a:gridCol>
                <a:gridCol w="1390165">
                  <a:extLst>
                    <a:ext uri="{9D8B030D-6E8A-4147-A177-3AD203B41FA5}">
                      <a16:colId xmlns:a16="http://schemas.microsoft.com/office/drawing/2014/main" val="1456353332"/>
                    </a:ext>
                  </a:extLst>
                </a:gridCol>
                <a:gridCol w="2743008">
                  <a:extLst>
                    <a:ext uri="{9D8B030D-6E8A-4147-A177-3AD203B41FA5}">
                      <a16:colId xmlns:a16="http://schemas.microsoft.com/office/drawing/2014/main" val="3280912894"/>
                    </a:ext>
                  </a:extLst>
                </a:gridCol>
              </a:tblGrid>
              <a:tr h="4153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971804"/>
                  </a:ext>
                </a:extLst>
              </a:tr>
              <a:tr h="48814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 технического задания по урокам основ предпринимательства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Департаменту образования определить направления и разработать новые методики для повышения качества образования и введения уроков основ предпринимательства . Проведение конкурса на лучшую программу по основам предпринимательства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Введение  уроков основ предпринимательства.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Введение  уроков основ предпринимательства.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Высокое качество образования. Внедрено, адаптировано, развивается и доступно аналитическое образование с подготовкой бизнес - аналитиков с изучением теории «Принятий решений», формирования мышления и понимания, подготовка анализирующих личностей. Введены  уроки основ предпринимательства. Уроки предпринимательства обеспечивают стабильность в развитии экономики. Школьники, студенты обладают актуальной информацией о социально экономической обстановке.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3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Аналитика: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36548"/>
              </p:ext>
            </p:extLst>
          </p:nvPr>
        </p:nvGraphicFramePr>
        <p:xfrm>
          <a:off x="35278" y="1516582"/>
          <a:ext cx="9108723" cy="534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>
                  <a:extLst>
                    <a:ext uri="{9D8B030D-6E8A-4147-A177-3AD203B41FA5}">
                      <a16:colId xmlns:a16="http://schemas.microsoft.com/office/drawing/2014/main" val="2193192413"/>
                    </a:ext>
                  </a:extLst>
                </a:gridCol>
                <a:gridCol w="1463332">
                  <a:extLst>
                    <a:ext uri="{9D8B030D-6E8A-4147-A177-3AD203B41FA5}">
                      <a16:colId xmlns:a16="http://schemas.microsoft.com/office/drawing/2014/main" val="3719606053"/>
                    </a:ext>
                  </a:extLst>
                </a:gridCol>
                <a:gridCol w="1463332">
                  <a:extLst>
                    <a:ext uri="{9D8B030D-6E8A-4147-A177-3AD203B41FA5}">
                      <a16:colId xmlns:a16="http://schemas.microsoft.com/office/drawing/2014/main" val="2013065655"/>
                    </a:ext>
                  </a:extLst>
                </a:gridCol>
                <a:gridCol w="1536498">
                  <a:extLst>
                    <a:ext uri="{9D8B030D-6E8A-4147-A177-3AD203B41FA5}">
                      <a16:colId xmlns:a16="http://schemas.microsoft.com/office/drawing/2014/main" val="1177008844"/>
                    </a:ext>
                  </a:extLst>
                </a:gridCol>
                <a:gridCol w="1390165">
                  <a:extLst>
                    <a:ext uri="{9D8B030D-6E8A-4147-A177-3AD203B41FA5}">
                      <a16:colId xmlns:a16="http://schemas.microsoft.com/office/drawing/2014/main" val="1456353332"/>
                    </a:ext>
                  </a:extLst>
                </a:gridCol>
                <a:gridCol w="2743008">
                  <a:extLst>
                    <a:ext uri="{9D8B030D-6E8A-4147-A177-3AD203B41FA5}">
                      <a16:colId xmlns:a16="http://schemas.microsoft.com/office/drawing/2014/main" val="3280912894"/>
                    </a:ext>
                  </a:extLst>
                </a:gridCol>
              </a:tblGrid>
              <a:tr h="6553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971804"/>
                  </a:ext>
                </a:extLst>
              </a:tr>
              <a:tr h="4686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БУ РАЦ: разработка адресных аналитических материалов и введение библиотеки информационных ресурсов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БУ РАЦ: подготовка адресных аналитических материалов и ведение библиотеки информационных ресурсов, аудит существующих мер поддержки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БУ РАЦ: подготовка адресных аналитических материалов и ведение библиотеки информационных ресурсов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БУ РАЦ: подготовка адресных аналитических материалов и ведение библиотеки информационных ресурсов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Адресная аналитика доступна для всех. Аналитические материалы являются фундаментом эффективной экономики Югры. Органы власти, институты развития и бизнес обладают необходимой аналитической информацией, обеспечивающий комплексный взгляд на ситуацию в экономике Югры для открытого </a:t>
                      </a:r>
                      <a:r>
                        <a:rPr lang="ru-RU" sz="1400" dirty="0" err="1" smtClean="0"/>
                        <a:t>взаимосотрудничества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588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Ресурсы: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27466"/>
              </p:ext>
            </p:extLst>
          </p:nvPr>
        </p:nvGraphicFramePr>
        <p:xfrm>
          <a:off x="1" y="1516583"/>
          <a:ext cx="9144000" cy="539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72">
                  <a:extLst>
                    <a:ext uri="{9D8B030D-6E8A-4147-A177-3AD203B41FA5}">
                      <a16:colId xmlns:a16="http://schemas.microsoft.com/office/drawing/2014/main" val="2193192413"/>
                    </a:ext>
                  </a:extLst>
                </a:gridCol>
                <a:gridCol w="1468999">
                  <a:extLst>
                    <a:ext uri="{9D8B030D-6E8A-4147-A177-3AD203B41FA5}">
                      <a16:colId xmlns:a16="http://schemas.microsoft.com/office/drawing/2014/main" val="3719606053"/>
                    </a:ext>
                  </a:extLst>
                </a:gridCol>
                <a:gridCol w="1468999">
                  <a:extLst>
                    <a:ext uri="{9D8B030D-6E8A-4147-A177-3AD203B41FA5}">
                      <a16:colId xmlns:a16="http://schemas.microsoft.com/office/drawing/2014/main" val="2013065655"/>
                    </a:ext>
                  </a:extLst>
                </a:gridCol>
                <a:gridCol w="1542449">
                  <a:extLst>
                    <a:ext uri="{9D8B030D-6E8A-4147-A177-3AD203B41FA5}">
                      <a16:colId xmlns:a16="http://schemas.microsoft.com/office/drawing/2014/main" val="1177008844"/>
                    </a:ext>
                  </a:extLst>
                </a:gridCol>
                <a:gridCol w="1395549">
                  <a:extLst>
                    <a:ext uri="{9D8B030D-6E8A-4147-A177-3AD203B41FA5}">
                      <a16:colId xmlns:a16="http://schemas.microsoft.com/office/drawing/2014/main" val="1456353332"/>
                    </a:ext>
                  </a:extLst>
                </a:gridCol>
                <a:gridCol w="2753632">
                  <a:extLst>
                    <a:ext uri="{9D8B030D-6E8A-4147-A177-3AD203B41FA5}">
                      <a16:colId xmlns:a16="http://schemas.microsoft.com/office/drawing/2014/main" val="3280912894"/>
                    </a:ext>
                  </a:extLst>
                </a:gridCol>
              </a:tblGrid>
              <a:tr h="3142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971804"/>
                  </a:ext>
                </a:extLst>
              </a:tr>
              <a:tr h="5027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ФПП: Формирование учёта субъектов малого и среднего предпринимательства.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ФПП: Создание « Дома предпринимателя». ФРЮ: Развитие промышленных площадок для привлечения инвесторов. Департамент экономики: Предусмотреть в государственной программе финансирование на реализацию лучшей программы  по основам предпринимательства.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Институты развития: Разработка эффективных мер поддержки на основе результатов аудита.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Институты развития: предоставление эффективных мер поддержки на основе результатов аудита.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Развитие бизнеса Югры с учётом анализа ситуации в экономике региона. Решение задач в развитии бизнеса в режиме поступления запросов подготовки ответов с точки зрения каждого института поддержки бизнеса. Малый бизнес локомотив развития экономики, во взаимосвязи с потребностями региона. Пониженная кредитная ставка для промышленности. Развито промышленное производство, переработки отходов нефтепродуктов, переработка дикоросов и робототехники и технологий.  Аналитические материалы являются фундаментом эффективной экономики Югры. Собирается библиотека историй успеха предпринимателей Югры. Фонд поддержки предпринимательства предоставляет эффективные меры поддержки.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591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НПА, Власть: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85779"/>
              </p:ext>
            </p:extLst>
          </p:nvPr>
        </p:nvGraphicFramePr>
        <p:xfrm>
          <a:off x="35279" y="1516583"/>
          <a:ext cx="9108720" cy="534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>
                  <a:extLst>
                    <a:ext uri="{9D8B030D-6E8A-4147-A177-3AD203B41FA5}">
                      <a16:colId xmlns:a16="http://schemas.microsoft.com/office/drawing/2014/main" val="2193192413"/>
                    </a:ext>
                  </a:extLst>
                </a:gridCol>
                <a:gridCol w="1463331">
                  <a:extLst>
                    <a:ext uri="{9D8B030D-6E8A-4147-A177-3AD203B41FA5}">
                      <a16:colId xmlns:a16="http://schemas.microsoft.com/office/drawing/2014/main" val="3719606053"/>
                    </a:ext>
                  </a:extLst>
                </a:gridCol>
                <a:gridCol w="1463331">
                  <a:extLst>
                    <a:ext uri="{9D8B030D-6E8A-4147-A177-3AD203B41FA5}">
                      <a16:colId xmlns:a16="http://schemas.microsoft.com/office/drawing/2014/main" val="2013065655"/>
                    </a:ext>
                  </a:extLst>
                </a:gridCol>
                <a:gridCol w="1536498">
                  <a:extLst>
                    <a:ext uri="{9D8B030D-6E8A-4147-A177-3AD203B41FA5}">
                      <a16:colId xmlns:a16="http://schemas.microsoft.com/office/drawing/2014/main" val="1177008844"/>
                    </a:ext>
                  </a:extLst>
                </a:gridCol>
                <a:gridCol w="1390165">
                  <a:extLst>
                    <a:ext uri="{9D8B030D-6E8A-4147-A177-3AD203B41FA5}">
                      <a16:colId xmlns:a16="http://schemas.microsoft.com/office/drawing/2014/main" val="1456353332"/>
                    </a:ext>
                  </a:extLst>
                </a:gridCol>
                <a:gridCol w="2743007">
                  <a:extLst>
                    <a:ext uri="{9D8B030D-6E8A-4147-A177-3AD203B41FA5}">
                      <a16:colId xmlns:a16="http://schemas.microsoft.com/office/drawing/2014/main" val="3280912894"/>
                    </a:ext>
                  </a:extLst>
                </a:gridCol>
              </a:tblGrid>
              <a:tr h="6735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971804"/>
                  </a:ext>
                </a:extLst>
              </a:tr>
              <a:tr h="46678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Высший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испонительный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орган власти принимает решение о проведении мониторинга содержания действующих нормативных правовых актов в целях исключения устаревших и дублирующих норм и положений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Высший испонительный орган власти принимает решение о проведении мониторинга содержания действующих нормативных правовых актов в целях исключения устаревших и дублирующих норм и положений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Высший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испонительный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орган власти принимает решение о проведении мониторинга содержания действующих нормативных правовых актов в целях исключения устаревших и дублирующих норм и положений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Высший испонительный орган власти принимает решение о проведении мониторинга содержания действующих нормативных правовых актов в целях исключения устаревших и дублирующих норм и положений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Переориентация государства с обеспечения потребностей бизнеса на обеспечение социальных нужд. Открытое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взаимосотрудничество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органов власти и бизнеса. Малый бизнес работает в тесном контакте с аналитическим сообществом в режиме одного окна. Создан благоприятный инвестиционный климат. Губернатор Югры имеет высокое доверие население. Дума и исполнительные органы власти обеспечивают совершенную нормативно - правовую базу.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740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СМИ: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455959"/>
              </p:ext>
            </p:extLst>
          </p:nvPr>
        </p:nvGraphicFramePr>
        <p:xfrm>
          <a:off x="35279" y="1516583"/>
          <a:ext cx="9108720" cy="534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>
                  <a:extLst>
                    <a:ext uri="{9D8B030D-6E8A-4147-A177-3AD203B41FA5}">
                      <a16:colId xmlns:a16="http://schemas.microsoft.com/office/drawing/2014/main" val="2193192413"/>
                    </a:ext>
                  </a:extLst>
                </a:gridCol>
                <a:gridCol w="1463331">
                  <a:extLst>
                    <a:ext uri="{9D8B030D-6E8A-4147-A177-3AD203B41FA5}">
                      <a16:colId xmlns:a16="http://schemas.microsoft.com/office/drawing/2014/main" val="3719606053"/>
                    </a:ext>
                  </a:extLst>
                </a:gridCol>
                <a:gridCol w="1463331">
                  <a:extLst>
                    <a:ext uri="{9D8B030D-6E8A-4147-A177-3AD203B41FA5}">
                      <a16:colId xmlns:a16="http://schemas.microsoft.com/office/drawing/2014/main" val="2013065655"/>
                    </a:ext>
                  </a:extLst>
                </a:gridCol>
                <a:gridCol w="1536498">
                  <a:extLst>
                    <a:ext uri="{9D8B030D-6E8A-4147-A177-3AD203B41FA5}">
                      <a16:colId xmlns:a16="http://schemas.microsoft.com/office/drawing/2014/main" val="1177008844"/>
                    </a:ext>
                  </a:extLst>
                </a:gridCol>
                <a:gridCol w="1390165">
                  <a:extLst>
                    <a:ext uri="{9D8B030D-6E8A-4147-A177-3AD203B41FA5}">
                      <a16:colId xmlns:a16="http://schemas.microsoft.com/office/drawing/2014/main" val="1456353332"/>
                    </a:ext>
                  </a:extLst>
                </a:gridCol>
                <a:gridCol w="2743007">
                  <a:extLst>
                    <a:ext uri="{9D8B030D-6E8A-4147-A177-3AD203B41FA5}">
                      <a16:colId xmlns:a16="http://schemas.microsoft.com/office/drawing/2014/main" val="3280912894"/>
                    </a:ext>
                  </a:extLst>
                </a:gridCol>
              </a:tblGrid>
              <a:tr h="6341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971804"/>
                  </a:ext>
                </a:extLst>
              </a:tr>
              <a:tr h="47072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Департамент информационных технологий, СМИ: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разработка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б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иблиотеки историй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успеха предпринимателей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Югры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Департамент информационных технологий, СМИ: Библиотека истории успеха предпринимателей Югры и их освещение в СМИ.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Департамент информационных технологий, СМИ: Библиотека истории успеха предпринимателей Югры и их освещение в СМИ.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Сильная экономика – богатая Югра, счастливые люди с высоким качеством жизни. Собирается библиотека историй успеха предпринимателей Югры. Департамент Югры на основе аналитических материалов принимает верные экономические решения.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Департамент информационных технологий, СМИ: Библиотека истории успеха предпринимателей Югры и их освещение в СМИ.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61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55840" y="207382"/>
            <a:ext cx="7395840" cy="898654"/>
          </a:xfrm>
          <a:ln/>
        </p:spPr>
        <p:txBody>
          <a:bodyPr lIns="82945" tIns="41473" rIns="82945" bIns="41473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600" b="1" dirty="0">
                <a:solidFill>
                  <a:srgbClr val="4E3B30"/>
                </a:solidFill>
              </a:rPr>
              <a:t>Контакт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7504" y="1628800"/>
            <a:ext cx="7395840" cy="407850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spcBef>
                <a:spcPts val="635"/>
              </a:spcBef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b="1" dirty="0">
                <a:solidFill>
                  <a:srgbClr val="000000"/>
                </a:solidFill>
                <a:latin typeface="Tw Cen MT" charset="0"/>
              </a:rPr>
              <a:t>Сайт: </a:t>
            </a:r>
            <a:r>
              <a:rPr lang="en-US" sz="2400" b="1" dirty="0" smtClean="0">
                <a:solidFill>
                  <a:srgbClr val="FF0000"/>
                </a:solidFill>
                <a:latin typeface="Tw Cen MT" charset="0"/>
              </a:rPr>
              <a:t>racugra.ru</a:t>
            </a:r>
            <a:endParaRPr lang="ru-RU" sz="2400" b="1" dirty="0">
              <a:solidFill>
                <a:srgbClr val="FF0000"/>
              </a:solidFill>
              <a:latin typeface="Tw Cen MT" charset="0"/>
            </a:endParaRPr>
          </a:p>
          <a:p>
            <a:pPr>
              <a:spcBef>
                <a:spcPts val="635"/>
              </a:spcBef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b="1" dirty="0">
                <a:solidFill>
                  <a:srgbClr val="000000"/>
                </a:solidFill>
                <a:latin typeface="Tw Cen MT" charset="0"/>
              </a:rPr>
              <a:t>Телефон: </a:t>
            </a:r>
            <a:r>
              <a:rPr lang="en-US" b="1" dirty="0" smtClean="0">
                <a:solidFill>
                  <a:srgbClr val="FF0000"/>
                </a:solidFill>
                <a:latin typeface="Tw Cen MT" charset="0"/>
              </a:rPr>
              <a:t>8 (3467) 318-801</a:t>
            </a:r>
            <a:endParaRPr lang="ru-RU" b="1" dirty="0">
              <a:solidFill>
                <a:srgbClr val="FF0000"/>
              </a:solidFill>
              <a:latin typeface="Tw Cen MT" charset="0"/>
            </a:endParaRPr>
          </a:p>
          <a:p>
            <a:pPr>
              <a:spcBef>
                <a:spcPts val="635"/>
              </a:spcBef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b="1" dirty="0">
                <a:solidFill>
                  <a:srgbClr val="000000"/>
                </a:solidFill>
                <a:latin typeface="Tw Cen MT" charset="0"/>
              </a:rPr>
              <a:t>E-</a:t>
            </a:r>
            <a:r>
              <a:rPr lang="ru-RU" b="1" dirty="0" err="1">
                <a:solidFill>
                  <a:srgbClr val="000000"/>
                </a:solidFill>
                <a:latin typeface="Tw Cen MT" charset="0"/>
              </a:rPr>
              <a:t>mail</a:t>
            </a:r>
            <a:r>
              <a:rPr lang="ru-RU" b="1" dirty="0">
                <a:solidFill>
                  <a:srgbClr val="000000"/>
                </a:solidFill>
                <a:latin typeface="Tw Cen MT" charset="0"/>
              </a:rPr>
              <a:t>:</a:t>
            </a:r>
            <a:r>
              <a:rPr lang="ru-RU" sz="4400" b="1" dirty="0">
                <a:solidFill>
                  <a:srgbClr val="000000"/>
                </a:solidFill>
                <a:latin typeface="Tw Cen MT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w Cen MT" charset="0"/>
              </a:rPr>
              <a:t>office@racugra.ru</a:t>
            </a:r>
            <a:endParaRPr lang="ru-RU" sz="2400" b="1" dirty="0">
              <a:solidFill>
                <a:srgbClr val="FF0000"/>
              </a:solidFill>
              <a:latin typeface="Tw Cen MT" charset="0"/>
            </a:endParaRPr>
          </a:p>
          <a:p>
            <a:pPr>
              <a:spcBef>
                <a:spcPts val="635"/>
              </a:spcBef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4400" b="1" dirty="0">
              <a:solidFill>
                <a:srgbClr val="000000"/>
              </a:solidFill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874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«Аналитика»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557673" cy="4279776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/>
              <a:t>Лидер группы</a:t>
            </a:r>
            <a:r>
              <a:rPr lang="en-US" sz="1800" b="1" i="1" dirty="0" smtClean="0"/>
              <a:t>:</a:t>
            </a:r>
            <a:r>
              <a:rPr lang="ru-RU" sz="1800" b="1" i="1" dirty="0" smtClean="0"/>
              <a:t> </a:t>
            </a:r>
            <a:r>
              <a:rPr lang="ru-RU" sz="1800" dirty="0" err="1" smtClean="0"/>
              <a:t>Корольский</a:t>
            </a:r>
            <a:r>
              <a:rPr lang="ru-RU" sz="1800" dirty="0" smtClean="0"/>
              <a:t> Юрий Сергеевич</a:t>
            </a:r>
          </a:p>
          <a:p>
            <a:pPr>
              <a:buNone/>
            </a:pPr>
            <a:r>
              <a:rPr lang="ru-RU" sz="1800" b="1" i="1" dirty="0" smtClean="0"/>
              <a:t>Координатор группы</a:t>
            </a:r>
            <a:r>
              <a:rPr lang="en-US" sz="1800" dirty="0" smtClean="0"/>
              <a:t>:</a:t>
            </a:r>
            <a:r>
              <a:rPr lang="ru-RU" sz="1800" dirty="0" smtClean="0"/>
              <a:t> Иванов Александр Александрович</a:t>
            </a:r>
          </a:p>
          <a:p>
            <a:pPr>
              <a:buNone/>
            </a:pPr>
            <a:r>
              <a:rPr lang="ru-RU" sz="1800" b="1" i="1" dirty="0" smtClean="0"/>
              <a:t>Ассистент: </a:t>
            </a:r>
            <a:r>
              <a:rPr lang="ru-RU" sz="1800" dirty="0" err="1" smtClean="0"/>
              <a:t>Шумских</a:t>
            </a:r>
            <a:r>
              <a:rPr lang="ru-RU" sz="1800" dirty="0" smtClean="0"/>
              <a:t> Дарья Сергеевна </a:t>
            </a:r>
            <a:endParaRPr lang="en-US" sz="1800" dirty="0" smtClean="0"/>
          </a:p>
          <a:p>
            <a:pPr algn="ctr">
              <a:buNone/>
            </a:pPr>
            <a:r>
              <a:rPr lang="ru-RU" sz="2000" b="1" dirty="0" smtClean="0"/>
              <a:t>Участники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494407"/>
              </p:ext>
            </p:extLst>
          </p:nvPr>
        </p:nvGraphicFramePr>
        <p:xfrm>
          <a:off x="539552" y="2996952"/>
          <a:ext cx="8136904" cy="381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6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Корольский</a:t>
                      </a:r>
                      <a:r>
                        <a:rPr lang="ru-RU" b="1" dirty="0" smtClean="0"/>
                        <a:t> Юрий Сергеевич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Финогенова</a:t>
                      </a:r>
                      <a:r>
                        <a:rPr lang="ru-RU" b="1" dirty="0" smtClean="0"/>
                        <a:t> Юлия Михайловна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Шарыпова</a:t>
                      </a:r>
                      <a:r>
                        <a:rPr lang="ru-RU" b="1" baseline="0" dirty="0" smtClean="0"/>
                        <a:t> Анастасия Владимировна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Плотникова Виктория Викторовна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Шестакова Анастасия Борисовна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Мищенко</a:t>
                      </a:r>
                      <a:r>
                        <a:rPr lang="ru-RU" b="1" baseline="0" dirty="0" smtClean="0"/>
                        <a:t> Елена Сергеевна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Маматов</a:t>
                      </a:r>
                      <a:r>
                        <a:rPr lang="ru-RU" b="1" dirty="0" smtClean="0"/>
                        <a:t> Евгений</a:t>
                      </a:r>
                      <a:r>
                        <a:rPr lang="ru-RU" b="1" baseline="0" dirty="0" smtClean="0"/>
                        <a:t> Геннадьевич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Щербакова Ирина Викторовна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Глазырина Мария </a:t>
                      </a:r>
                      <a:r>
                        <a:rPr lang="ru-RU" b="1" dirty="0" smtClean="0"/>
                        <a:t>Юрьевна</a:t>
                      </a:r>
                      <a:endParaRPr lang="en-US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Мисси</a:t>
            </a:r>
            <a:r>
              <a:rPr lang="ru-RU" b="1" dirty="0"/>
              <a:t>я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b="1" dirty="0" smtClean="0"/>
              <a:t>Адресная </a:t>
            </a:r>
            <a:r>
              <a:rPr lang="ru-RU" sz="5400" b="1" dirty="0"/>
              <a:t>аналитика для бизнеса, институтов развития и органов власти – развитие экономики Югры.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Образ будущего 2024г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ru-RU" sz="2000" dirty="0"/>
              <a:t>Высокое качество образования. Собирается библиотека историй успеха предпринимателей Югры. Внедрено, адаптировано, развивается и доступно аналитическое образование с подготовкой бизнес - аналитиков с изучением теории «Принятий решений», формирования мышления понимания, подготовка аналитических личностей. Введение уроков основ предпринимательства. Уроки предпринимательства обеспечивают стабильность в развитии экономики. Школьники и студенты обладают актуальной информацией о социальной экономической обстановке в регионе. Департамент  экономики Югры принимает верные экономические решения на основе адресной аналитической информацией. Департаментом промышленности Югры обеспечивается производственный потенциал, а департаментом недропользования Югры формируются высокий системный пользовательский ресурс, обеспечивающий производственный потенциал. Губернатор Югры, имеет высокий уровень доверия населения Югры.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6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Открытое </a:t>
            </a:r>
            <a:r>
              <a:rPr lang="ru-RU" sz="2400" dirty="0" err="1"/>
              <a:t>взаимосотрудничество</a:t>
            </a:r>
            <a:r>
              <a:rPr lang="ru-RU" sz="2400" dirty="0"/>
              <a:t> органов власти и бизнеса. В органах власти введены команды CDO. Адресная аналитика доступна для всех. Малый бизнес работает в тесном контакте с аналитическим сообществом в режиме одного окна. Аналитические материалы являются фундаментом эффективной экономики Югры. Развитие бизнеса Югры с учётом анализа ситуации в экономике региона. Органы власти, институты развития и бизнес обладают необходимой аналитической информации, обеспечивающий комплексный взгляд на ситуацию в экономике Югры для открытого </a:t>
            </a:r>
            <a:r>
              <a:rPr lang="ru-RU" sz="2400" dirty="0" err="1"/>
              <a:t>взаимосотрудничества</a:t>
            </a:r>
            <a:r>
              <a:rPr lang="ru-RU" sz="2400" dirty="0"/>
              <a:t>. Решение задач в развитии бизнеса в режиме поступления запросов подготовки ответов с точки зрения каждого института поддержки бизнеса.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62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Малый бизнес локомотив развития инновационной экономики, во взаимосвязи с потребностями региона. Создан благоприятный инвестиционный климат, пониженная кредитная ставка для промышленности. Развито промышленное производство, переработки отходов нефтепродуктов, переработка дикоросов и робототехники и технологий.</a:t>
            </a:r>
          </a:p>
          <a:p>
            <a:pPr marL="0" indent="0" algn="just">
              <a:buNone/>
            </a:pPr>
            <a:r>
              <a:rPr lang="ru-RU" dirty="0"/>
              <a:t>Переориентация государства с обеспечения потребностей бизнеса на обеспечение социальных нужд.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b="1" dirty="0"/>
              <a:t>Сильная экономика – богатая Югра, счастливые люди с высоким качеством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3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Контрагенты и Продукты/эффекты</a:t>
            </a:r>
            <a:endParaRPr lang="ru-RU" b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26099737"/>
              </p:ext>
            </p:extLst>
          </p:nvPr>
        </p:nvGraphicFramePr>
        <p:xfrm>
          <a:off x="260856" y="1772816"/>
          <a:ext cx="8856984" cy="477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908">
                  <a:extLst>
                    <a:ext uri="{9D8B030D-6E8A-4147-A177-3AD203B41FA5}">
                      <a16:colId xmlns:a16="http://schemas.microsoft.com/office/drawing/2014/main" val="3315781854"/>
                    </a:ext>
                  </a:extLst>
                </a:gridCol>
                <a:gridCol w="4371076">
                  <a:extLst>
                    <a:ext uri="{9D8B030D-6E8A-4147-A177-3AD203B41FA5}">
                      <a16:colId xmlns:a16="http://schemas.microsoft.com/office/drawing/2014/main" val="2426048221"/>
                    </a:ext>
                  </a:extLst>
                </a:gridCol>
              </a:tblGrid>
              <a:tr h="1087419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Контрагенты</a:t>
                      </a:r>
                      <a:endParaRPr lang="ru-RU" sz="4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  <a:endParaRPr lang="ru-RU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11196"/>
                  </a:ext>
                </a:extLst>
              </a:tr>
              <a:tr h="659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экономики Югры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Верные экономические решения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9425010"/>
                  </a:ext>
                </a:extLst>
              </a:tr>
              <a:tr h="416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Фонд поддержки предпринимательства Югры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эффективности мер поддержки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627693"/>
                  </a:ext>
                </a:extLst>
              </a:tr>
              <a:tr h="492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Лесной комплекс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Стабильная, высокая прибыль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6883985"/>
                  </a:ext>
                </a:extLst>
              </a:tr>
              <a:tr h="382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Губернатор Югры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Доверие населения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6083671"/>
                  </a:ext>
                </a:extLst>
              </a:tr>
              <a:tr h="596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Школьники, студенты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Актуальная информация о социально – экономической обстановке в регионе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694494"/>
                  </a:ext>
                </a:extLst>
              </a:tr>
              <a:tr h="596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Микрокредитные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компании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эффективности мер финансовой поддержки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9810620"/>
                  </a:ext>
                </a:extLst>
              </a:tr>
              <a:tr h="306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промышленности 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Производственный потенциал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431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0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Контрагенты и Продукты/эффекты</a:t>
            </a:r>
            <a:endParaRPr lang="ru-RU" b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5910477"/>
              </p:ext>
            </p:extLst>
          </p:nvPr>
        </p:nvGraphicFramePr>
        <p:xfrm>
          <a:off x="260856" y="1772816"/>
          <a:ext cx="8856984" cy="4753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908">
                  <a:extLst>
                    <a:ext uri="{9D8B030D-6E8A-4147-A177-3AD203B41FA5}">
                      <a16:colId xmlns:a16="http://schemas.microsoft.com/office/drawing/2014/main" val="3315781854"/>
                    </a:ext>
                  </a:extLst>
                </a:gridCol>
                <a:gridCol w="4371076">
                  <a:extLst>
                    <a:ext uri="{9D8B030D-6E8A-4147-A177-3AD203B41FA5}">
                      <a16:colId xmlns:a16="http://schemas.microsoft.com/office/drawing/2014/main" val="2426048221"/>
                    </a:ext>
                  </a:extLst>
                </a:gridCol>
              </a:tblGrid>
              <a:tr h="794605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Контрагенты</a:t>
                      </a:r>
                      <a:endParaRPr lang="ru-RU" sz="4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  <a:endParaRPr lang="ru-RU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11196"/>
                  </a:ext>
                </a:extLst>
              </a:tr>
              <a:tr h="545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Департамент недропользования Югры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системный пользовательский ресурс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548398"/>
                  </a:ext>
                </a:extLst>
              </a:tr>
              <a:tr h="545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Фонд развития Югры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Расширенная линейка мер поддержки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942501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Промышленные предприятия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Финансовая устойчивость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62769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Администрации муниципальных образований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Развитая экономика на муниципальном уровне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123907"/>
                  </a:ext>
                </a:extLst>
              </a:tr>
              <a:tr h="1327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Дума и ИОГВ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Совершенная нормативно - правовая база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482</TotalTime>
  <Words>1115</Words>
  <Application>Microsoft Office PowerPoint</Application>
  <PresentationFormat>Экран (4:3)</PresentationFormat>
  <Paragraphs>139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Unicode MS</vt:lpstr>
      <vt:lpstr>Calibri</vt:lpstr>
      <vt:lpstr>Times New Roman</vt:lpstr>
      <vt:lpstr>Tw Cen MT</vt:lpstr>
      <vt:lpstr>Wingdings</vt:lpstr>
      <vt:lpstr>Wingdings 2</vt:lpstr>
      <vt:lpstr>Обычная</vt:lpstr>
      <vt:lpstr>Презентация PowerPoint</vt:lpstr>
      <vt:lpstr>«Аналитика»</vt:lpstr>
      <vt:lpstr>Миссия </vt:lpstr>
      <vt:lpstr>Образ будущего 2024г</vt:lpstr>
      <vt:lpstr>Образ будущего 2024г</vt:lpstr>
      <vt:lpstr>Образ будущего 2024г</vt:lpstr>
      <vt:lpstr>Образ будущего 2024г</vt:lpstr>
      <vt:lpstr>Контрагенты и Продукты/эффекты</vt:lpstr>
      <vt:lpstr>Контрагенты и Продукты/эффекты</vt:lpstr>
      <vt:lpstr>Дорожная карта</vt:lpstr>
      <vt:lpstr>Дорожная карта</vt:lpstr>
      <vt:lpstr>Дорожная карта</vt:lpstr>
      <vt:lpstr>Дорожная карта</vt:lpstr>
      <vt:lpstr>Дорожная карта</vt:lpstr>
      <vt:lpstr>Контакт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Кванториум 1</cp:lastModifiedBy>
  <cp:revision>42</cp:revision>
  <cp:lastPrinted>2018-09-29T09:19:45Z</cp:lastPrinted>
  <dcterms:created xsi:type="dcterms:W3CDTF">2018-09-27T08:02:01Z</dcterms:created>
  <dcterms:modified xsi:type="dcterms:W3CDTF">2018-09-29T09:20:04Z</dcterms:modified>
</cp:coreProperties>
</file>