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6" r:id="rId2"/>
    <p:sldId id="272" r:id="rId3"/>
    <p:sldId id="267" r:id="rId4"/>
    <p:sldId id="271" r:id="rId5"/>
    <p:sldId id="268" r:id="rId6"/>
    <p:sldId id="269" r:id="rId7"/>
    <p:sldId id="270" r:id="rId8"/>
    <p:sldId id="257" r:id="rId9"/>
    <p:sldId id="258" r:id="rId10"/>
    <p:sldId id="259" r:id="rId11"/>
    <p:sldId id="265" r:id="rId12"/>
    <p:sldId id="260" r:id="rId13"/>
    <p:sldId id="263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0392D-98B9-40BC-B3FC-8FEDAB53D408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1C47E-94A9-463B-B578-47FAC44CE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592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BB96B-43CF-4637-BB50-F95DFCACCB2E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76215-0C3B-4E57-A100-4D902650F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8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9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10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11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0495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12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13E81F-B441-4885-8E9A-4952727131B6}" type="slidenum">
              <a:rPr lang="en-US"/>
              <a:pPr/>
              <a:t>13</a:t>
            </a:fld>
            <a:endParaRPr lang="en-US"/>
          </a:p>
        </p:txBody>
      </p:sp>
      <p:sp>
        <p:nvSpPr>
          <p:cNvPr id="1638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638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5AB4B7D-0417-41BE-AB2E-F40253D637E5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FC6171-13DB-4EE6-B348-49190C2A5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4B7D-0417-41BE-AB2E-F40253D637E5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6171-13DB-4EE6-B348-49190C2A5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5AB4B7D-0417-41BE-AB2E-F40253D637E5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4FC6171-13DB-4EE6-B348-49190C2A5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4B7D-0417-41BE-AB2E-F40253D637E5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FC6171-13DB-4EE6-B348-49190C2A52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4B7D-0417-41BE-AB2E-F40253D637E5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4FC6171-13DB-4EE6-B348-49190C2A52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AB4B7D-0417-41BE-AB2E-F40253D637E5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FC6171-13DB-4EE6-B348-49190C2A52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AB4B7D-0417-41BE-AB2E-F40253D637E5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FC6171-13DB-4EE6-B348-49190C2A52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4B7D-0417-41BE-AB2E-F40253D637E5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FC6171-13DB-4EE6-B348-49190C2A5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4B7D-0417-41BE-AB2E-F40253D637E5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FC6171-13DB-4EE6-B348-49190C2A5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4B7D-0417-41BE-AB2E-F40253D637E5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FC6171-13DB-4EE6-B348-49190C2A52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AB4B7D-0417-41BE-AB2E-F40253D637E5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4FC6171-13DB-4EE6-B348-49190C2A52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AB4B7D-0417-41BE-AB2E-F40253D637E5}" type="datetimeFigureOut">
              <a:rPr lang="ru-RU" smtClean="0"/>
              <a:pPr/>
              <a:t>29.09.2018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FC6171-13DB-4EE6-B348-49190C2A5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«Инновационные технологии Югры»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Заставка_Стратегические сесси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5500726"/>
          </a:xfrm>
          <a:prstGeom prst="rect">
            <a:avLst/>
          </a:prstGeom>
        </p:spPr>
      </p:pic>
      <p:pic>
        <p:nvPicPr>
          <p:cNvPr id="6" name="Рисунок 5" descr="Логотип ФПП_png.png"/>
          <p:cNvPicPr>
            <a:picLocks noChangeAspect="1"/>
          </p:cNvPicPr>
          <p:nvPr/>
        </p:nvPicPr>
        <p:blipFill>
          <a:blip r:embed="rId3" cstate="print">
            <a:lum bright="40000" contrast="-30000"/>
          </a:blip>
          <a:stretch>
            <a:fillRect/>
          </a:stretch>
        </p:blipFill>
        <p:spPr>
          <a:xfrm>
            <a:off x="2143108" y="928670"/>
            <a:ext cx="2071702" cy="9470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15697" y="5915883"/>
            <a:ext cx="2143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Группа №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4.11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Рисунок 7" descr="Nas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1142984"/>
            <a:ext cx="1428760" cy="57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4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6608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2018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07360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401280" y="1223299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129280" y="285728"/>
            <a:ext cx="40147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    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Ресурсы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7873922" y="1220417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913280" y="1220418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2022</a:t>
            </a: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628196"/>
              </p:ext>
            </p:extLst>
          </p:nvPr>
        </p:nvGraphicFramePr>
        <p:xfrm>
          <a:off x="251520" y="1628012"/>
          <a:ext cx="8640959" cy="5052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4207">
                  <a:extLst>
                    <a:ext uri="{9D8B030D-6E8A-4147-A177-3AD203B41FA5}">
                      <a16:colId xmlns:a16="http://schemas.microsoft.com/office/drawing/2014/main" val="1626253173"/>
                    </a:ext>
                  </a:extLst>
                </a:gridCol>
                <a:gridCol w="1345487">
                  <a:extLst>
                    <a:ext uri="{9D8B030D-6E8A-4147-A177-3AD203B41FA5}">
                      <a16:colId xmlns:a16="http://schemas.microsoft.com/office/drawing/2014/main" val="1412474264"/>
                    </a:ext>
                  </a:extLst>
                </a:gridCol>
                <a:gridCol w="1344804">
                  <a:extLst>
                    <a:ext uri="{9D8B030D-6E8A-4147-A177-3AD203B41FA5}">
                      <a16:colId xmlns:a16="http://schemas.microsoft.com/office/drawing/2014/main" val="3541224748"/>
                    </a:ext>
                  </a:extLst>
                </a:gridCol>
                <a:gridCol w="1345487">
                  <a:extLst>
                    <a:ext uri="{9D8B030D-6E8A-4147-A177-3AD203B41FA5}">
                      <a16:colId xmlns:a16="http://schemas.microsoft.com/office/drawing/2014/main" val="853224585"/>
                    </a:ext>
                  </a:extLst>
                </a:gridCol>
                <a:gridCol w="1345487">
                  <a:extLst>
                    <a:ext uri="{9D8B030D-6E8A-4147-A177-3AD203B41FA5}">
                      <a16:colId xmlns:a16="http://schemas.microsoft.com/office/drawing/2014/main" val="52516860"/>
                    </a:ext>
                  </a:extLst>
                </a:gridCol>
                <a:gridCol w="1345487">
                  <a:extLst>
                    <a:ext uri="{9D8B030D-6E8A-4147-A177-3AD203B41FA5}">
                      <a16:colId xmlns:a16="http://schemas.microsoft.com/office/drawing/2014/main" val="2755090957"/>
                    </a:ext>
                  </a:extLst>
                </a:gridCol>
              </a:tblGrid>
              <a:tr h="5052014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Создание АО «УК «Промышленные парки Югры», формирование реестра имущества.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Формирование имущественного комплекса </a:t>
                      </a:r>
                      <a:r>
                        <a:rPr lang="ru-RU" sz="1600" dirty="0" err="1">
                          <a:effectLst/>
                        </a:rPr>
                        <a:t>промпарка</a:t>
                      </a:r>
                      <a:r>
                        <a:rPr lang="ru-RU" sz="1600" dirty="0">
                          <a:effectLst/>
                        </a:rPr>
                        <a:t> в ХМ, создание индустриального парка в </a:t>
                      </a:r>
                      <a:r>
                        <a:rPr lang="ru-RU" sz="1600" dirty="0" err="1">
                          <a:effectLst/>
                        </a:rPr>
                        <a:t>Мортке</a:t>
                      </a:r>
                      <a:r>
                        <a:rPr lang="ru-RU" sz="1600" dirty="0">
                          <a:effectLst/>
                        </a:rPr>
                        <a:t>, наполнение их резидентами, обеспечение регистрации парков в </a:t>
                      </a:r>
                      <a:r>
                        <a:rPr lang="ru-RU" sz="1600" dirty="0" err="1">
                          <a:effectLst/>
                        </a:rPr>
                        <a:t>Минпромторге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Создание парка в Нефтеюганск, наполнение его резидентами, обеспечение регистрации парка в </a:t>
                      </a:r>
                      <a:r>
                        <a:rPr lang="ru-RU" sz="1600" dirty="0" err="1">
                          <a:effectLst/>
                        </a:rPr>
                        <a:t>Минпромторге</a:t>
                      </a:r>
                      <a:r>
                        <a:rPr lang="ru-RU" sz="1600" dirty="0">
                          <a:effectLst/>
                        </a:rPr>
                        <a:t>, получение мер гос. поддержки. 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Создание парка в Нефтеюганском районе, наполнение его резидентами, обеспечение регистрации парка в </a:t>
                      </a:r>
                      <a:r>
                        <a:rPr lang="ru-RU" sz="1600" dirty="0" err="1">
                          <a:effectLst/>
                        </a:rPr>
                        <a:t>Минпромторге</a:t>
                      </a:r>
                      <a:r>
                        <a:rPr lang="ru-RU" sz="1600" dirty="0">
                          <a:effectLst/>
                        </a:rPr>
                        <a:t>, получение мер гос. поддержки. 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Получение мер гос. поддержки.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В Югре существует сеть парков (технопарки, </a:t>
                      </a:r>
                      <a:r>
                        <a:rPr lang="ru-RU" sz="900" dirty="0" err="1">
                          <a:effectLst/>
                        </a:rPr>
                        <a:t>промпарки</a:t>
                      </a:r>
                      <a:r>
                        <a:rPr lang="ru-RU" sz="900" dirty="0">
                          <a:effectLst/>
                        </a:rPr>
                        <a:t>) разных организационных-правовых форм, которые успешно функционируют на основе автоматизации всех процессов и инновационной системы управления.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Запуск инновационных проектов (</a:t>
                      </a:r>
                      <a:r>
                        <a:rPr lang="ru-RU" sz="900" dirty="0" err="1">
                          <a:effectLst/>
                        </a:rPr>
                        <a:t>стартапов</a:t>
                      </a:r>
                      <a:r>
                        <a:rPr lang="ru-RU" sz="900" dirty="0">
                          <a:effectLst/>
                        </a:rPr>
                        <a:t>) в парках осуществляется с применением инновационного менеджмента. Повышение компетенции руководителей предприятий и менеджмента парка методом инновационного управления усиливает проектное сопровождение резидентов.</a:t>
                      </a:r>
                    </a:p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900" dirty="0">
                          <a:effectLst/>
                        </a:rPr>
                        <a:t>Налажено взаимодействие парков с венчурными фондами и другими финансовыми институтами.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extLst>
                  <a:ext uri="{0D108BD9-81ED-4DB2-BD59-A6C34878D82A}">
                    <a16:rowId xmlns:a16="http://schemas.microsoft.com/office/drawing/2014/main" val="144683893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846720" y="1218977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2189554" y="1265062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129280" y="285728"/>
            <a:ext cx="40147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    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Ресурсы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7016051" y="1187953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3815416" y="1281611"/>
            <a:ext cx="1746518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202</a:t>
            </a:r>
            <a:r>
              <a:rPr lang="ru-RU" b="1" dirty="0" smtClean="0">
                <a:solidFill>
                  <a:srgbClr val="000000"/>
                </a:solidFill>
                <a:cs typeface="Arial" charset="0"/>
              </a:rPr>
              <a:t>1-2023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979141"/>
              </p:ext>
            </p:extLst>
          </p:nvPr>
        </p:nvGraphicFramePr>
        <p:xfrm>
          <a:off x="340855" y="1584042"/>
          <a:ext cx="8695640" cy="5219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0858">
                  <a:extLst>
                    <a:ext uri="{9D8B030D-6E8A-4147-A177-3AD203B41FA5}">
                      <a16:colId xmlns:a16="http://schemas.microsoft.com/office/drawing/2014/main" val="2664925292"/>
                    </a:ext>
                  </a:extLst>
                </a:gridCol>
                <a:gridCol w="1640687">
                  <a:extLst>
                    <a:ext uri="{9D8B030D-6E8A-4147-A177-3AD203B41FA5}">
                      <a16:colId xmlns:a16="http://schemas.microsoft.com/office/drawing/2014/main" val="3211513261"/>
                    </a:ext>
                  </a:extLst>
                </a:gridCol>
                <a:gridCol w="1558652">
                  <a:extLst>
                    <a:ext uri="{9D8B030D-6E8A-4147-A177-3AD203B41FA5}">
                      <a16:colId xmlns:a16="http://schemas.microsoft.com/office/drawing/2014/main" val="417190410"/>
                    </a:ext>
                  </a:extLst>
                </a:gridCol>
                <a:gridCol w="3445443">
                  <a:extLst>
                    <a:ext uri="{9D8B030D-6E8A-4147-A177-3AD203B41FA5}">
                      <a16:colId xmlns:a16="http://schemas.microsoft.com/office/drawing/2014/main" val="2595021542"/>
                    </a:ext>
                  </a:extLst>
                </a:gridCol>
              </a:tblGrid>
              <a:tr h="2266672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обучения ключевых сотрудников управляющих компаний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обучения ключевых сотрудников управляющих компаний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обучения ключевых сотрудников управляющих компаний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В парках применяется подход проектного сопровождения с возможностью адресного финансирования и в зависимости </a:t>
                      </a:r>
                      <a:r>
                        <a:rPr lang="en-US" sz="1800" dirty="0">
                          <a:effectLst/>
                        </a:rPr>
                        <a:t>KPI</a:t>
                      </a:r>
                      <a:r>
                        <a:rPr lang="ru-RU" sz="1800" dirty="0">
                          <a:effectLst/>
                        </a:rPr>
                        <a:t> от успешности проекта.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extLst>
                  <a:ext uri="{0D108BD9-81ED-4DB2-BD59-A6C34878D82A}">
                    <a16:rowId xmlns:a16="http://schemas.microsoft.com/office/drawing/2014/main" val="4103334493"/>
                  </a:ext>
                </a:extLst>
              </a:tr>
              <a:tr h="219537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На базе технопарка создание </a:t>
                      </a:r>
                      <a:r>
                        <a:rPr lang="ru-RU" sz="1800" dirty="0" err="1">
                          <a:effectLst/>
                        </a:rPr>
                        <a:t>симмуляционных</a:t>
                      </a:r>
                      <a:r>
                        <a:rPr lang="ru-RU" sz="1800" dirty="0">
                          <a:effectLst/>
                        </a:rPr>
                        <a:t> центров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На территории парка успешно функционирует центр молодежи, который является симулятором реализации проектов парка (на примере успешных резидентов).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extLst>
                  <a:ext uri="{0D108BD9-81ED-4DB2-BD59-A6C34878D82A}">
                    <a16:rowId xmlns:a16="http://schemas.microsoft.com/office/drawing/2014/main" val="1198790823"/>
                  </a:ext>
                </a:extLst>
              </a:tr>
              <a:tr h="650526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Создание венчурного фонда Югры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37" marR="10737" marT="10737" marB="10737"/>
                </a:tc>
                <a:extLst>
                  <a:ext uri="{0D108BD9-81ED-4DB2-BD59-A6C34878D82A}">
                    <a16:rowId xmlns:a16="http://schemas.microsoft.com/office/drawing/2014/main" val="326551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113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6608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2018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4324866" y="1225050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4929190" y="142852"/>
            <a:ext cx="40147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 algn="r"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Образование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7524328" y="1249167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377939"/>
              </p:ext>
            </p:extLst>
          </p:nvPr>
        </p:nvGraphicFramePr>
        <p:xfrm>
          <a:off x="176226" y="1556792"/>
          <a:ext cx="8749637" cy="5293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5984">
                  <a:extLst>
                    <a:ext uri="{9D8B030D-6E8A-4147-A177-3AD203B41FA5}">
                      <a16:colId xmlns:a16="http://schemas.microsoft.com/office/drawing/2014/main" val="876718382"/>
                    </a:ext>
                  </a:extLst>
                </a:gridCol>
                <a:gridCol w="3535952">
                  <a:extLst>
                    <a:ext uri="{9D8B030D-6E8A-4147-A177-3AD203B41FA5}">
                      <a16:colId xmlns:a16="http://schemas.microsoft.com/office/drawing/2014/main" val="1746673230"/>
                    </a:ext>
                  </a:extLst>
                </a:gridCol>
                <a:gridCol w="2357701">
                  <a:extLst>
                    <a:ext uri="{9D8B030D-6E8A-4147-A177-3AD203B41FA5}">
                      <a16:colId xmlns:a16="http://schemas.microsoft.com/office/drawing/2014/main" val="2779455492"/>
                    </a:ext>
                  </a:extLst>
                </a:gridCol>
              </a:tblGrid>
              <a:tr h="5147001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Создание центра компетенций в сфере повышения производительности труда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Создание центра компетенций в сфере инноваций по разработке и координации  образовательных программ по обучению инновациям школьников, студентов, представителей бизнеса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В </a:t>
                      </a:r>
                      <a:r>
                        <a:rPr lang="ru-RU" sz="1800" dirty="0">
                          <a:effectLst/>
                        </a:rPr>
                        <a:t>образовательных учреждениях (школах) реализуются дополнительные программы научно-технического творчества. В ВУЗах реализуются программы инновационного менеджмента. В технопарках реализуются образовательные программы повышения производительности труда.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extLst>
                  <a:ext uri="{0D108BD9-81ED-4DB2-BD59-A6C34878D82A}">
                    <a16:rowId xmlns:a16="http://schemas.microsoft.com/office/drawing/2014/main" val="51620287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695681" y="221783"/>
            <a:ext cx="3690720" cy="773362"/>
          </a:xfrm>
          <a:ln/>
        </p:spPr>
        <p:txBody>
          <a:bodyPr lIns="82945" tIns="4147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ru-RU" sz="2500" b="1" dirty="0">
                <a:solidFill>
                  <a:srgbClr val="330000"/>
                </a:solidFill>
                <a:latin typeface="Arial" charset="0"/>
                <a:cs typeface="Arial" charset="0"/>
              </a:rPr>
              <a:t>Сценарий запуска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073600" y="1078674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401280" y="1078674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5129280" y="48965"/>
            <a:ext cx="31651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                   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635520" y="1078674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9236" name="Freeform 20"/>
          <p:cNvSpPr>
            <a:spLocks noChangeArrowheads="1"/>
          </p:cNvSpPr>
          <p:nvPr/>
        </p:nvSpPr>
        <p:spPr bwMode="auto">
          <a:xfrm rot="8100000">
            <a:off x="1270081" y="190676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635520" y="1078674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913280" y="1075793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58015"/>
              </p:ext>
            </p:extLst>
          </p:nvPr>
        </p:nvGraphicFramePr>
        <p:xfrm>
          <a:off x="251522" y="1556790"/>
          <a:ext cx="8712965" cy="5212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938">
                  <a:extLst>
                    <a:ext uri="{9D8B030D-6E8A-4147-A177-3AD203B41FA5}">
                      <a16:colId xmlns:a16="http://schemas.microsoft.com/office/drawing/2014/main" val="98462667"/>
                    </a:ext>
                  </a:extLst>
                </a:gridCol>
                <a:gridCol w="2307859">
                  <a:extLst>
                    <a:ext uri="{9D8B030D-6E8A-4147-A177-3AD203B41FA5}">
                      <a16:colId xmlns:a16="http://schemas.microsoft.com/office/drawing/2014/main" val="1912584943"/>
                    </a:ext>
                  </a:extLst>
                </a:gridCol>
                <a:gridCol w="1234922">
                  <a:extLst>
                    <a:ext uri="{9D8B030D-6E8A-4147-A177-3AD203B41FA5}">
                      <a16:colId xmlns:a16="http://schemas.microsoft.com/office/drawing/2014/main" val="3734752267"/>
                    </a:ext>
                  </a:extLst>
                </a:gridCol>
                <a:gridCol w="1645982">
                  <a:extLst>
                    <a:ext uri="{9D8B030D-6E8A-4147-A177-3AD203B41FA5}">
                      <a16:colId xmlns:a16="http://schemas.microsoft.com/office/drawing/2014/main" val="2102507090"/>
                    </a:ext>
                  </a:extLst>
                </a:gridCol>
                <a:gridCol w="3193264">
                  <a:extLst>
                    <a:ext uri="{9D8B030D-6E8A-4147-A177-3AD203B41FA5}">
                      <a16:colId xmlns:a16="http://schemas.microsoft.com/office/drawing/2014/main" val="3662482104"/>
                    </a:ext>
                  </a:extLst>
                </a:gridCol>
              </a:tblGrid>
              <a:tr h="23399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Задача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Сроки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Ответственный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Участники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extLst>
                  <a:ext uri="{0D108BD9-81ED-4DB2-BD59-A6C34878D82A}">
                    <a16:rowId xmlns:a16="http://schemas.microsoft.com/office/drawing/2014/main" val="3675656494"/>
                  </a:ext>
                </a:extLst>
              </a:tr>
              <a:tr h="180400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Актуализировать положение о конкурсе «Молодой изобретатель Югры»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2018 г., 4 квартал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Прокопьева В.Г.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Галкин, Шипилова, Семенов, Королев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extLst>
                  <a:ext uri="{0D108BD9-81ED-4DB2-BD59-A6C34878D82A}">
                    <a16:rowId xmlns:a16="http://schemas.microsoft.com/office/drawing/2014/main" val="2726428790"/>
                  </a:ext>
                </a:extLst>
              </a:tr>
              <a:tr h="1270579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Предусмотреть финансирование конкурса на 2019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до 31 декабря 2018 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Шипилова А.В.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Семенов, Прокопьева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extLst>
                  <a:ext uri="{0D108BD9-81ED-4DB2-BD59-A6C34878D82A}">
                    <a16:rowId xmlns:a16="http://schemas.microsoft.com/office/drawing/2014/main" val="2394937651"/>
                  </a:ext>
                </a:extLst>
              </a:tr>
              <a:tr h="180400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Разработка </a:t>
                      </a:r>
                      <a:r>
                        <a:rPr lang="ru-RU" sz="1600" dirty="0">
                          <a:effectLst/>
                        </a:rPr>
                        <a:t>концепции создания центра молодежи на базе технопарка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Начало декабря 2018г, окончание мая 2019г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Королев Д.А.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Семенов, Галкин, Прокопьева, </a:t>
                      </a:r>
                      <a:r>
                        <a:rPr lang="ru-RU" sz="1600" dirty="0" err="1">
                          <a:effectLst/>
                        </a:rPr>
                        <a:t>Пуц</a:t>
                      </a:r>
                      <a:r>
                        <a:rPr lang="ru-RU" sz="1600" dirty="0">
                          <a:effectLst/>
                        </a:rPr>
                        <a:t>, Торгашин, </a:t>
                      </a:r>
                      <a:r>
                        <a:rPr lang="ru-RU" sz="1600" dirty="0" err="1">
                          <a:effectLst/>
                        </a:rPr>
                        <a:t>Анфалов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82" marR="29882" marT="29882" marB="29882"/>
                </a:tc>
                <a:extLst>
                  <a:ext uri="{0D108BD9-81ED-4DB2-BD59-A6C34878D82A}">
                    <a16:rowId xmlns:a16="http://schemas.microsoft.com/office/drawing/2014/main" val="35531268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32053"/>
            <a:ext cx="7056784" cy="529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8171996"/>
              </p:ext>
            </p:extLst>
          </p:nvPr>
        </p:nvGraphicFramePr>
        <p:xfrm>
          <a:off x="251520" y="1628800"/>
          <a:ext cx="4248472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294">
                  <a:extLst>
                    <a:ext uri="{9D8B030D-6E8A-4147-A177-3AD203B41FA5}">
                      <a16:colId xmlns:a16="http://schemas.microsoft.com/office/drawing/2014/main" val="4013067852"/>
                    </a:ext>
                  </a:extLst>
                </a:gridCol>
                <a:gridCol w="3796178">
                  <a:extLst>
                    <a:ext uri="{9D8B030D-6E8A-4147-A177-3AD203B41FA5}">
                      <a16:colId xmlns:a16="http://schemas.microsoft.com/office/drawing/2014/main" val="3177990698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ФИО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031058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Семенов Юрий Прокопьевич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792721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Пуц</a:t>
                      </a:r>
                      <a:r>
                        <a:rPr lang="ru-RU" sz="1600" dirty="0">
                          <a:effectLst/>
                        </a:rPr>
                        <a:t> Лидия Александровна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76025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Прокопьева Вера Геннадьевна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860739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Григорьев Максим Сергеевич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01333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Ким Ирина Станиславовна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23838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Королев Денис Александрович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196381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18571"/>
              </p:ext>
            </p:extLst>
          </p:nvPr>
        </p:nvGraphicFramePr>
        <p:xfrm>
          <a:off x="4806913" y="1628800"/>
          <a:ext cx="3959135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776">
                  <a:extLst>
                    <a:ext uri="{9D8B030D-6E8A-4147-A177-3AD203B41FA5}">
                      <a16:colId xmlns:a16="http://schemas.microsoft.com/office/drawing/2014/main" val="4013067852"/>
                    </a:ext>
                  </a:extLst>
                </a:gridCol>
                <a:gridCol w="3543359">
                  <a:extLst>
                    <a:ext uri="{9D8B030D-6E8A-4147-A177-3AD203B41FA5}">
                      <a16:colId xmlns:a16="http://schemas.microsoft.com/office/drawing/2014/main" val="3177990698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ФИО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031058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Роздракова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Татьяна Сергеевна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792721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Шипилова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Алена Васильевна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76025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Торгашин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Евгений Юрьевич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860739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Анфалов</a:t>
                      </a:r>
                      <a:r>
                        <a:rPr lang="ru-RU" sz="1800" dirty="0">
                          <a:effectLst/>
                        </a:rPr>
                        <a:t> Игорь Юрьевич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01333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Лысенкова</a:t>
                      </a:r>
                      <a:r>
                        <a:rPr lang="ru-RU" sz="1800" dirty="0">
                          <a:effectLst/>
                        </a:rPr>
                        <a:t> Дарья Николаевна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23838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Галкин Валерий Терентьевич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1963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53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Миссия 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88385" y="2362200"/>
            <a:ext cx="81534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/>
              <a:t>Внедрение инноваций и успешная </a:t>
            </a:r>
            <a:r>
              <a:rPr lang="ru-RU" sz="3600" b="1" dirty="0" smtClean="0"/>
              <a:t>деятельность сети </a:t>
            </a:r>
            <a:r>
              <a:rPr lang="ru-RU" sz="3600" b="1" dirty="0"/>
              <a:t>технопарков и </a:t>
            </a:r>
            <a:r>
              <a:rPr lang="ru-RU" sz="3600" b="1" dirty="0" err="1"/>
              <a:t>промпарков</a:t>
            </a:r>
            <a:r>
              <a:rPr lang="ru-RU" sz="3600" b="1" dirty="0"/>
              <a:t> для </a:t>
            </a:r>
            <a:r>
              <a:rPr lang="ru-RU" sz="3600" b="1" dirty="0" smtClean="0"/>
              <a:t>повышения благосостояния </a:t>
            </a:r>
            <a:r>
              <a:rPr lang="ru-RU" sz="3600" b="1" dirty="0"/>
              <a:t>и качества жизни населения Югры и развития экономики </a:t>
            </a:r>
            <a:r>
              <a:rPr lang="ru-RU" sz="3600" b="1" dirty="0" smtClean="0"/>
              <a:t>региона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0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Ключевые </a:t>
            </a:r>
            <a:r>
              <a:rPr lang="ru-RU" b="1" dirty="0" smtClean="0"/>
              <a:t>контрагенты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97096" y="1700808"/>
          <a:ext cx="8767392" cy="4968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1157">
                  <a:extLst>
                    <a:ext uri="{9D8B030D-6E8A-4147-A177-3AD203B41FA5}">
                      <a16:colId xmlns:a16="http://schemas.microsoft.com/office/drawing/2014/main" val="1836506326"/>
                    </a:ext>
                  </a:extLst>
                </a:gridCol>
                <a:gridCol w="4566235">
                  <a:extLst>
                    <a:ext uri="{9D8B030D-6E8A-4147-A177-3AD203B41FA5}">
                      <a16:colId xmlns:a16="http://schemas.microsoft.com/office/drawing/2014/main" val="2635446274"/>
                    </a:ext>
                  </a:extLst>
                </a:gridCol>
              </a:tblGrid>
              <a:tr h="47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Black" panose="020B0A04020102020204" pitchFamily="34" charset="0"/>
                        </a:rPr>
                        <a:t>Контрагент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Black" panose="020B0A04020102020204" pitchFamily="34" charset="0"/>
                        </a:rPr>
                        <a:t>Продукт/Эффект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9631035"/>
                  </a:ext>
                </a:extLst>
              </a:tr>
              <a:tr h="1496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Black" panose="020B0A04020102020204" pitchFamily="34" charset="0"/>
                        </a:rPr>
                        <a:t>Резидент технопарка, промпарка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Black" panose="020B0A04020102020204" pitchFamily="34" charset="0"/>
                        </a:rPr>
                        <a:t>Полноценное сопровождение проекта, полноценная реализация проекта, получение прибыли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519760"/>
                  </a:ext>
                </a:extLst>
              </a:tr>
              <a:tr h="1496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Black" panose="020B0A04020102020204" pitchFamily="34" charset="0"/>
                        </a:rPr>
                        <a:t>Департамент промышленности Югры и департамент экономического развития Югры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Black" panose="020B0A04020102020204" pitchFamily="34" charset="0"/>
                        </a:rPr>
                        <a:t>Получение новых обрабатывающих производств на основе инновационных технологий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7345490"/>
                  </a:ext>
                </a:extLst>
              </a:tr>
              <a:tr h="1496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Black" panose="020B0A04020102020204" pitchFamily="34" charset="0"/>
                        </a:rPr>
                        <a:t>Органы власти Югры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Black" panose="020B0A04020102020204" pitchFamily="34" charset="0"/>
                        </a:rPr>
                        <a:t>Развитие экономики региона, Положительная динамика бюджетного эффекта (налоги, рабочие места)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528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1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 будущего 2024: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90010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dirty="0" smtClean="0"/>
              <a:t>	В </a:t>
            </a:r>
            <a:r>
              <a:rPr lang="ru-RU" sz="3100" dirty="0"/>
              <a:t>Югре существует сеть парков (технопарки, </a:t>
            </a:r>
            <a:r>
              <a:rPr lang="ru-RU" sz="3100" dirty="0" err="1"/>
              <a:t>промпарки</a:t>
            </a:r>
            <a:r>
              <a:rPr lang="ru-RU" sz="3100" dirty="0"/>
              <a:t>) разных организационных-правовых форм, которые успешно функционируют на основе автоматизации всех процессов и инновационной системы управления. Идет последовательная работа по реализации проекта резидентами от научно инновационной стадии (с натурными испытаниями) до успешного выхода на производство. В парках применяется подход проектного сопровождения с возможностью адресного финансирования и в зависимости </a:t>
            </a:r>
            <a:r>
              <a:rPr lang="en-US" sz="3100" dirty="0"/>
              <a:t>KPI</a:t>
            </a:r>
            <a:r>
              <a:rPr lang="ru-RU" sz="3100" dirty="0"/>
              <a:t> от успешности проекта. Запуск инновационных проектов (</a:t>
            </a:r>
            <a:r>
              <a:rPr lang="ru-RU" sz="3100" dirty="0" err="1"/>
              <a:t>стартапов</a:t>
            </a:r>
            <a:r>
              <a:rPr lang="ru-RU" sz="3100" dirty="0"/>
              <a:t>) в парках осуществляется с применением инновационного менеджмента. Повышение компетенции руководителей предприятий и менеджмента парка методом инновационного управления усиливает проектное сопровождение резидентов. На территории парка успешно функционирует центр молодежи, который является симулятором реализации проектов парка (на примере успешных резидентов). Парки Югры и их резиденты имеют положительную динамику в прибыли.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0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 будущего 2024: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Проведение </a:t>
            </a:r>
            <a:r>
              <a:rPr lang="ru-RU" dirty="0"/>
              <a:t>ежегодных конкурсов «Золотая инновация», </a:t>
            </a:r>
            <a:r>
              <a:rPr lang="ru-RU" dirty="0" smtClean="0"/>
              <a:t>«Лидер инновационного развития», </a:t>
            </a:r>
            <a:r>
              <a:rPr lang="ru-RU" dirty="0"/>
              <a:t>«Молодой изобретатель Югры» формируют инновационное мышление </a:t>
            </a:r>
            <a:r>
              <a:rPr lang="ru-RU" dirty="0" err="1"/>
              <a:t>югорчан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smtClean="0"/>
              <a:t>	Единая </a:t>
            </a:r>
            <a:r>
              <a:rPr lang="ru-RU" dirty="0"/>
              <a:t>информационная платформа МСП предоставляет полную информацию о деятельности управляющих компаний парков и их резидентов, о конкурсах «Золотая инновация», </a:t>
            </a:r>
            <a:r>
              <a:rPr lang="ru-RU" dirty="0" smtClean="0"/>
              <a:t>«Лидер инновационного развития», </a:t>
            </a:r>
            <a:r>
              <a:rPr lang="ru-RU" dirty="0"/>
              <a:t>«Молодой изобретатель Югры». </a:t>
            </a:r>
          </a:p>
          <a:p>
            <a:pPr marL="0" indent="0">
              <a:buNone/>
            </a:pPr>
            <a:r>
              <a:rPr lang="ru-RU" dirty="0" smtClean="0"/>
              <a:t>	Реализация </a:t>
            </a:r>
            <a:r>
              <a:rPr lang="ru-RU" dirty="0"/>
              <a:t>инновационных проектов технопарков и </a:t>
            </a:r>
            <a:r>
              <a:rPr lang="ru-RU" dirty="0" err="1"/>
              <a:t>промпарков</a:t>
            </a:r>
            <a:r>
              <a:rPr lang="ru-RU" dirty="0"/>
              <a:t> привела к появлению новых отраслей экономики автономного округа и позитивно отражается на росте благосостояния жителей Югры.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8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 будущего 2024: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9036496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Налажено </a:t>
            </a:r>
            <a:r>
              <a:rPr lang="ru-RU" dirty="0"/>
              <a:t>взаимодействие парков с венчурными фондами и другими финансовыми институтами.</a:t>
            </a:r>
          </a:p>
          <a:p>
            <a:pPr marL="0" indent="0">
              <a:buNone/>
            </a:pPr>
            <a:r>
              <a:rPr lang="ru-RU" dirty="0" smtClean="0"/>
              <a:t>	В </a:t>
            </a:r>
            <a:r>
              <a:rPr lang="ru-RU" dirty="0"/>
              <a:t>образовательных учреждениях (школах) реализуются дополнительные программы научно-технического творчества. В ВУЗах реализуются программы инновационного менеджмента. В технопарках реализуются образовательные программы повышения производительности труда. </a:t>
            </a:r>
          </a:p>
          <a:p>
            <a:pPr marL="0" indent="0">
              <a:buNone/>
            </a:pPr>
            <a:r>
              <a:rPr lang="ru-RU" dirty="0" smtClean="0"/>
              <a:t>	Создана </a:t>
            </a:r>
            <a:r>
              <a:rPr lang="ru-RU" dirty="0"/>
              <a:t>единая система «Школа - ВУЗ – инновационная инфраструктура – бизнес». ВУЗы и технопарки являются соавторами инновационных разработок для бизнеса.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6608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2018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3833035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5634892" y="1195935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129280" y="142852"/>
            <a:ext cx="40147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    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События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7639649" y="1236260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158515"/>
              </p:ext>
            </p:extLst>
          </p:nvPr>
        </p:nvGraphicFramePr>
        <p:xfrm>
          <a:off x="539552" y="1583336"/>
          <a:ext cx="8352929" cy="5236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7272">
                  <a:extLst>
                    <a:ext uri="{9D8B030D-6E8A-4147-A177-3AD203B41FA5}">
                      <a16:colId xmlns:a16="http://schemas.microsoft.com/office/drawing/2014/main" val="3539803783"/>
                    </a:ext>
                  </a:extLst>
                </a:gridCol>
                <a:gridCol w="1888873">
                  <a:extLst>
                    <a:ext uri="{9D8B030D-6E8A-4147-A177-3AD203B41FA5}">
                      <a16:colId xmlns:a16="http://schemas.microsoft.com/office/drawing/2014/main" val="3227942455"/>
                    </a:ext>
                  </a:extLst>
                </a:gridCol>
                <a:gridCol w="1887911">
                  <a:extLst>
                    <a:ext uri="{9D8B030D-6E8A-4147-A177-3AD203B41FA5}">
                      <a16:colId xmlns:a16="http://schemas.microsoft.com/office/drawing/2014/main" val="3639672101"/>
                    </a:ext>
                  </a:extLst>
                </a:gridCol>
                <a:gridCol w="1888873">
                  <a:extLst>
                    <a:ext uri="{9D8B030D-6E8A-4147-A177-3AD203B41FA5}">
                      <a16:colId xmlns:a16="http://schemas.microsoft.com/office/drawing/2014/main" val="1788513176"/>
                    </a:ext>
                  </a:extLst>
                </a:gridCol>
              </a:tblGrid>
              <a:tr h="1262524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Актуализировать положение о «Молодом изобретателе Югры»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Провести конкурс «Молодой изобретатель Югры»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Провести конкурс «Молодой изобретатель Югры»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</a:rPr>
                        <a:t>Проведение ежегодных конкурсов «Золотая инновация», «Лидер инновационного развития», «Молодой изобретатель Югры» формируют инновационное мышление </a:t>
                      </a:r>
                      <a:r>
                        <a:rPr lang="ru-RU" sz="1600" dirty="0" err="1">
                          <a:effectLst/>
                        </a:rPr>
                        <a:t>югорчан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extLst>
                  <a:ext uri="{0D108BD9-81ED-4DB2-BD59-A6C34878D82A}">
                    <a16:rowId xmlns:a16="http://schemas.microsoft.com/office/drawing/2014/main" val="995279791"/>
                  </a:ext>
                </a:extLst>
              </a:tr>
              <a:tr h="118436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Разработать положения для конкурса «Лидер инновационного развития</a:t>
                      </a:r>
                      <a:r>
                        <a:rPr lang="ru-RU" sz="1600" dirty="0" smtClean="0">
                          <a:effectLst/>
                        </a:rPr>
                        <a:t>»</a:t>
                      </a:r>
                      <a:endParaRPr lang="ru-RU" sz="1600" dirty="0">
                        <a:effectLst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Провести конкурс «Лидер инновационного </a:t>
                      </a:r>
                      <a:r>
                        <a:rPr lang="ru-RU" sz="1600" dirty="0" smtClean="0">
                          <a:effectLst/>
                        </a:rPr>
                        <a:t>развития</a:t>
                      </a:r>
                      <a:r>
                        <a:rPr lang="ru-RU" sz="1600" dirty="0">
                          <a:effectLst/>
                        </a:rPr>
                        <a:t>»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667206"/>
                  </a:ext>
                </a:extLst>
              </a:tr>
              <a:tr h="951054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Разработать </a:t>
                      </a:r>
                      <a:r>
                        <a:rPr lang="ru-RU" sz="1600" dirty="0" smtClean="0">
                          <a:effectLst/>
                        </a:rPr>
                        <a:t>положение </a:t>
                      </a:r>
                      <a:r>
                        <a:rPr lang="ru-RU" sz="1600" dirty="0">
                          <a:effectLst/>
                        </a:rPr>
                        <a:t>для конкурса «Золотая инновация»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Провести конкурс «Золотая инновация»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24537"/>
                  </a:ext>
                </a:extLst>
              </a:tr>
              <a:tr h="30704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Заложить </a:t>
                      </a:r>
                      <a:r>
                        <a:rPr lang="ru-RU" sz="1600" dirty="0" smtClean="0">
                          <a:effectLst/>
                        </a:rPr>
                        <a:t>бюджет</a:t>
                      </a:r>
                      <a:endParaRPr lang="ru-RU" sz="1600" dirty="0">
                        <a:effectLst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Заложить </a:t>
                      </a:r>
                      <a:r>
                        <a:rPr lang="ru-RU" sz="1600" dirty="0" smtClean="0">
                          <a:effectLst/>
                        </a:rPr>
                        <a:t>бюджет</a:t>
                      </a:r>
                      <a:endParaRPr lang="ru-RU" sz="1600" dirty="0">
                        <a:effectLst/>
                      </a:endParaRPr>
                    </a:p>
                  </a:txBody>
                  <a:tcPr marL="30732" marR="30732" marT="30732" marB="30732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38834"/>
                  </a:ext>
                </a:extLst>
              </a:tr>
              <a:tr h="951054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Венчурная ярмарка в рамках промышленного форума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extLst>
                  <a:ext uri="{0D108BD9-81ED-4DB2-BD59-A6C34878D82A}">
                    <a16:rowId xmlns:a16="http://schemas.microsoft.com/office/drawing/2014/main" val="24027177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6608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2018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633566" y="1250661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4354339" y="1214658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866824" y="1234795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4929190" y="0"/>
            <a:ext cx="4214810" cy="80826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    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390746"/>
              </p:ext>
            </p:extLst>
          </p:nvPr>
        </p:nvGraphicFramePr>
        <p:xfrm>
          <a:off x="539551" y="1599128"/>
          <a:ext cx="5256585" cy="2347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5295">
                  <a:extLst>
                    <a:ext uri="{9D8B030D-6E8A-4147-A177-3AD203B41FA5}">
                      <a16:colId xmlns:a16="http://schemas.microsoft.com/office/drawing/2014/main" val="2539479697"/>
                    </a:ext>
                  </a:extLst>
                </a:gridCol>
                <a:gridCol w="1536037">
                  <a:extLst>
                    <a:ext uri="{9D8B030D-6E8A-4147-A177-3AD203B41FA5}">
                      <a16:colId xmlns:a16="http://schemas.microsoft.com/office/drawing/2014/main" val="524465172"/>
                    </a:ext>
                  </a:extLst>
                </a:gridCol>
                <a:gridCol w="1535253">
                  <a:extLst>
                    <a:ext uri="{9D8B030D-6E8A-4147-A177-3AD203B41FA5}">
                      <a16:colId xmlns:a16="http://schemas.microsoft.com/office/drawing/2014/main" val="465722950"/>
                    </a:ext>
                  </a:extLst>
                </a:gridCol>
              </a:tblGrid>
              <a:tr h="206173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Разработать систему последовательных действий сопровождения проектов от идеи до успешного выхода в промышленное  производство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Актуализация Стратегии технопарка Югры в части определения ключевых направлений реализации инновационных проектов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extLst>
                  <a:ext uri="{0D108BD9-81ED-4DB2-BD59-A6C34878D82A}">
                    <a16:rowId xmlns:a16="http://schemas.microsoft.com/office/drawing/2014/main" val="318883076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97600" y="1751635"/>
            <a:ext cx="1440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Нормативно-правовые акты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833383"/>
              </p:ext>
            </p:extLst>
          </p:nvPr>
        </p:nvGraphicFramePr>
        <p:xfrm>
          <a:off x="539551" y="3946699"/>
          <a:ext cx="8208913" cy="2865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0939">
                  <a:extLst>
                    <a:ext uri="{9D8B030D-6E8A-4147-A177-3AD203B41FA5}">
                      <a16:colId xmlns:a16="http://schemas.microsoft.com/office/drawing/2014/main" val="3474124765"/>
                    </a:ext>
                  </a:extLst>
                </a:gridCol>
                <a:gridCol w="2615646">
                  <a:extLst>
                    <a:ext uri="{9D8B030D-6E8A-4147-A177-3AD203B41FA5}">
                      <a16:colId xmlns:a16="http://schemas.microsoft.com/office/drawing/2014/main" val="3667404453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893203550"/>
                    </a:ext>
                  </a:extLst>
                </a:gridCol>
              </a:tblGrid>
              <a:tr h="273198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Создание единой информационной платформы МСП (парки, резиденты, меры поддержки, контакты, алгоритмы действий )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</a:rPr>
                        <a:t>Единая информационная платформа МСП предоставляет полную информацию о деятельности управляющих компаний парков и их резидентов, о конкурсах «Золотая инновация», «Лидер инновационного развития», «Молодой изобретатель Югры</a:t>
                      </a:r>
                      <a:r>
                        <a:rPr lang="ru-RU" sz="1600">
                          <a:effectLst/>
                        </a:rPr>
                        <a:t>». 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32" marR="30732" marT="30732" marB="30732"/>
                </a:tc>
                <a:extLst>
                  <a:ext uri="{0D108BD9-81ED-4DB2-BD59-A6C34878D82A}">
                    <a16:rowId xmlns:a16="http://schemas.microsoft.com/office/drawing/2014/main" val="2584286899"/>
                  </a:ext>
                </a:extLst>
              </a:tr>
            </a:tbl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899546" y="4073582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Медиа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</TotalTime>
  <Words>693</Words>
  <Application>Microsoft Office PowerPoint</Application>
  <PresentationFormat>Экран (4:3)</PresentationFormat>
  <Paragraphs>178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Arial Unicode MS</vt:lpstr>
      <vt:lpstr>Calibri</vt:lpstr>
      <vt:lpstr>Times New Roman</vt:lpstr>
      <vt:lpstr>Tw Cen MT</vt:lpstr>
      <vt:lpstr>Wingdings</vt:lpstr>
      <vt:lpstr>Wingdings 2</vt:lpstr>
      <vt:lpstr>Обычная</vt:lpstr>
      <vt:lpstr>Презентация PowerPoint</vt:lpstr>
      <vt:lpstr>Команда:</vt:lpstr>
      <vt:lpstr>Миссия группы</vt:lpstr>
      <vt:lpstr>Ключевые контрагенты</vt:lpstr>
      <vt:lpstr>Образ будущего 2024:</vt:lpstr>
      <vt:lpstr>Образ будущего 2024:</vt:lpstr>
      <vt:lpstr>Образ будущего 2024:</vt:lpstr>
      <vt:lpstr>Дорожная карта</vt:lpstr>
      <vt:lpstr>Дорожная карта</vt:lpstr>
      <vt:lpstr>Дорожная карта</vt:lpstr>
      <vt:lpstr>Дорожная карта</vt:lpstr>
      <vt:lpstr>Дорожная карта</vt:lpstr>
      <vt:lpstr>Сценарий запуска</vt:lpstr>
      <vt:lpstr>Команда: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Дорожная карта</dc:title>
  <dc:creator>Admin</dc:creator>
  <cp:lastModifiedBy>Пользователь Windows</cp:lastModifiedBy>
  <cp:revision>7</cp:revision>
  <dcterms:created xsi:type="dcterms:W3CDTF">2018-09-29T06:40:36Z</dcterms:created>
  <dcterms:modified xsi:type="dcterms:W3CDTF">2018-09-29T09:18:55Z</dcterms:modified>
</cp:coreProperties>
</file>