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442E6CC-BBC9-4177-8C74-DC3CC9D7F4B3}" v="17" dt="2019-04-11T14:45:01.640"/>
    <p1510:client id="{115D4C21-914C-4B4A-BB50-20AF54EE9D30}" v="4" dt="2019-04-11T14:17:44.08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25E5076-3810-47DD-B79F-674D7AD40C01}" styleName="Темный стиль 1 —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uest User" userId="ceb92e7ac7a16ad0" providerId="Windows Live" clId="Web-{51C5234E-E64A-4161-A1CF-DD00E8AB37B3}"/>
    <pc:docChg chg="modSld">
      <pc:chgData name="Guest User" userId="ceb92e7ac7a16ad0" providerId="Windows Live" clId="Web-{51C5234E-E64A-4161-A1CF-DD00E8AB37B3}" dt="2019-04-11T14:23:13.718" v="0" actId="1076"/>
      <pc:docMkLst>
        <pc:docMk/>
      </pc:docMkLst>
      <pc:sldChg chg="modSp">
        <pc:chgData name="Guest User" userId="ceb92e7ac7a16ad0" providerId="Windows Live" clId="Web-{51C5234E-E64A-4161-A1CF-DD00E8AB37B3}" dt="2019-04-11T14:23:13.718" v="0" actId="1076"/>
        <pc:sldMkLst>
          <pc:docMk/>
          <pc:sldMk cId="1351651579" sldId="256"/>
        </pc:sldMkLst>
        <pc:picChg chg="mod">
          <ac:chgData name="Guest User" userId="ceb92e7ac7a16ad0" providerId="Windows Live" clId="Web-{51C5234E-E64A-4161-A1CF-DD00E8AB37B3}" dt="2019-04-11T14:23:13.718" v="0" actId="1076"/>
          <ac:picMkLst>
            <pc:docMk/>
            <pc:sldMk cId="1351651579" sldId="256"/>
            <ac:picMk id="14" creationId="{079450A3-0C05-49D6-AD0B-587397982F1C}"/>
          </ac:picMkLst>
        </pc:picChg>
      </pc:sldChg>
    </pc:docChg>
  </pc:docChgLst>
  <pc:docChgLst>
    <pc:chgData name="Guest User" userId="ceb92e7ac7a16ad0" providerId="Windows Live" clId="Web-{FBBBC383-8103-4E27-B501-1DD448D24E92}"/>
    <pc:docChg chg="modSld">
      <pc:chgData name="Guest User" userId="ceb92e7ac7a16ad0" providerId="Windows Live" clId="Web-{FBBBC383-8103-4E27-B501-1DD448D24E92}" dt="2019-04-12T10:45:25.370" v="114"/>
      <pc:docMkLst>
        <pc:docMk/>
      </pc:docMkLst>
      <pc:sldChg chg="modSp">
        <pc:chgData name="Guest User" userId="ceb92e7ac7a16ad0" providerId="Windows Live" clId="Web-{FBBBC383-8103-4E27-B501-1DD448D24E92}" dt="2019-04-12T10:45:25.370" v="114"/>
        <pc:sldMkLst>
          <pc:docMk/>
          <pc:sldMk cId="2075204822" sldId="264"/>
        </pc:sldMkLst>
        <pc:graphicFrameChg chg="mod modGraphic">
          <ac:chgData name="Guest User" userId="ceb92e7ac7a16ad0" providerId="Windows Live" clId="Web-{FBBBC383-8103-4E27-B501-1DD448D24E92}" dt="2019-04-12T10:45:25.370" v="114"/>
          <ac:graphicFrameMkLst>
            <pc:docMk/>
            <pc:sldMk cId="2075204822" sldId="264"/>
            <ac:graphicFrameMk id="2" creationId="{B68282F3-6645-494A-A6BF-3BFD46C1376A}"/>
          </ac:graphicFrameMkLst>
        </pc:graphicFrameChg>
      </pc:sldChg>
    </pc:docChg>
  </pc:docChgLst>
  <pc:docChgLst>
    <pc:chgData name="Guest User" userId="ceb92e7ac7a16ad0" providerId="Windows Live" clId="Web-{9FF12522-40BD-498A-92E7-D775032EF553}"/>
    <pc:docChg chg="modSld">
      <pc:chgData name="Guest User" userId="ceb92e7ac7a16ad0" providerId="Windows Live" clId="Web-{9FF12522-40BD-498A-92E7-D775032EF553}" dt="2019-04-11T14:43:23.804" v="4" actId="20577"/>
      <pc:docMkLst>
        <pc:docMk/>
      </pc:docMkLst>
      <pc:sldChg chg="modSp">
        <pc:chgData name="Guest User" userId="ceb92e7ac7a16ad0" providerId="Windows Live" clId="Web-{9FF12522-40BD-498A-92E7-D775032EF553}" dt="2019-04-11T14:43:22.023" v="2" actId="20577"/>
        <pc:sldMkLst>
          <pc:docMk/>
          <pc:sldMk cId="1351651579" sldId="256"/>
        </pc:sldMkLst>
        <pc:spChg chg="mod">
          <ac:chgData name="Guest User" userId="ceb92e7ac7a16ad0" providerId="Windows Live" clId="Web-{9FF12522-40BD-498A-92E7-D775032EF553}" dt="2019-04-11T14:43:22.023" v="2" actId="20577"/>
          <ac:spMkLst>
            <pc:docMk/>
            <pc:sldMk cId="1351651579" sldId="256"/>
            <ac:spMk id="9" creationId="{17D28019-66A0-4119-BB78-48FB282DBB15}"/>
          </ac:spMkLst>
        </pc:spChg>
      </pc:sldChg>
    </pc:docChg>
  </pc:docChgLst>
  <pc:docChgLst>
    <pc:chgData clId="Web-{E442E6CC-BBC9-4177-8C74-DC3CC9D7F4B3}"/>
    <pc:docChg chg="modSld">
      <pc:chgData name="" userId="" providerId="" clId="Web-{E442E6CC-BBC9-4177-8C74-DC3CC9D7F4B3}" dt="2019-04-11T14:45:01.640" v="16" actId="20577"/>
      <pc:docMkLst>
        <pc:docMk/>
      </pc:docMkLst>
      <pc:sldChg chg="modSp">
        <pc:chgData name="" userId="" providerId="" clId="Web-{E442E6CC-BBC9-4177-8C74-DC3CC9D7F4B3}" dt="2019-04-11T14:45:00.578" v="14" actId="20577"/>
        <pc:sldMkLst>
          <pc:docMk/>
          <pc:sldMk cId="1351651579" sldId="256"/>
        </pc:sldMkLst>
        <pc:spChg chg="mod">
          <ac:chgData name="" userId="" providerId="" clId="Web-{E442E6CC-BBC9-4177-8C74-DC3CC9D7F4B3}" dt="2019-04-11T14:45:00.578" v="14" actId="20577"/>
          <ac:spMkLst>
            <pc:docMk/>
            <pc:sldMk cId="1351651579" sldId="256"/>
            <ac:spMk id="9" creationId="{17D28019-66A0-4119-BB78-48FB282DBB15}"/>
          </ac:spMkLst>
        </pc:spChg>
      </pc:sldChg>
    </pc:docChg>
  </pc:docChgLst>
  <pc:docChgLst>
    <pc:chgData name="Гость" userId="ceb92e7ac7a16ad0" providerId="Windows Live" clId="Web-{FF305B3B-AFF5-4249-8393-8F43AB0F42E9}"/>
    <pc:docChg chg="addSld modSld">
      <pc:chgData name="Гость" userId="ceb92e7ac7a16ad0" providerId="Windows Live" clId="Web-{FF305B3B-AFF5-4249-8393-8F43AB0F42E9}" dt="2019-04-12T10:35:21.305" v="248"/>
      <pc:docMkLst>
        <pc:docMk/>
      </pc:docMkLst>
      <pc:sldChg chg="modSp">
        <pc:chgData name="Гость" userId="ceb92e7ac7a16ad0" providerId="Windows Live" clId="Web-{FF305B3B-AFF5-4249-8393-8F43AB0F42E9}" dt="2019-04-12T10:31:55.898" v="196"/>
        <pc:sldMkLst>
          <pc:docMk/>
          <pc:sldMk cId="3236211035" sldId="260"/>
        </pc:sldMkLst>
        <pc:graphicFrameChg chg="mod modGraphic">
          <ac:chgData name="Гость" userId="ceb92e7ac7a16ad0" providerId="Windows Live" clId="Web-{FF305B3B-AFF5-4249-8393-8F43AB0F42E9}" dt="2019-04-12T10:31:55.898" v="196"/>
          <ac:graphicFrameMkLst>
            <pc:docMk/>
            <pc:sldMk cId="3236211035" sldId="260"/>
            <ac:graphicFrameMk id="8" creationId="{44C2BA30-7F4F-4B53-9EDA-C8C69DF7A30D}"/>
          </ac:graphicFrameMkLst>
        </pc:graphicFrameChg>
        <pc:graphicFrameChg chg="mod">
          <ac:chgData name="Гость" userId="ceb92e7ac7a16ad0" providerId="Windows Live" clId="Web-{FF305B3B-AFF5-4249-8393-8F43AB0F42E9}" dt="2019-04-12T10:24:33.442" v="9" actId="1076"/>
          <ac:graphicFrameMkLst>
            <pc:docMk/>
            <pc:sldMk cId="3236211035" sldId="260"/>
            <ac:graphicFrameMk id="12" creationId="{1CCC5B88-DC2A-4A2A-B716-C557F7DB1DD0}"/>
          </ac:graphicFrameMkLst>
        </pc:graphicFrameChg>
        <pc:graphicFrameChg chg="mod">
          <ac:chgData name="Гость" userId="ceb92e7ac7a16ad0" providerId="Windows Live" clId="Web-{FF305B3B-AFF5-4249-8393-8F43AB0F42E9}" dt="2019-04-12T10:24:27.426" v="8" actId="1076"/>
          <ac:graphicFrameMkLst>
            <pc:docMk/>
            <pc:sldMk cId="3236211035" sldId="260"/>
            <ac:graphicFrameMk id="14" creationId="{AF0ABF04-F2E1-49F1-ADE8-8A4E5A1AB416}"/>
          </ac:graphicFrameMkLst>
        </pc:graphicFrameChg>
      </pc:sldChg>
      <pc:sldChg chg="modSp">
        <pc:chgData name="Гость" userId="ceb92e7ac7a16ad0" providerId="Windows Live" clId="Web-{FF305B3B-AFF5-4249-8393-8F43AB0F42E9}" dt="2019-04-12T10:28:06.865" v="88"/>
        <pc:sldMkLst>
          <pc:docMk/>
          <pc:sldMk cId="1464778084" sldId="261"/>
        </pc:sldMkLst>
        <pc:graphicFrameChg chg="mod modGraphic">
          <ac:chgData name="Гость" userId="ceb92e7ac7a16ad0" providerId="Windows Live" clId="Web-{FF305B3B-AFF5-4249-8393-8F43AB0F42E9}" dt="2019-04-12T10:28:06.865" v="88"/>
          <ac:graphicFrameMkLst>
            <pc:docMk/>
            <pc:sldMk cId="1464778084" sldId="261"/>
            <ac:graphicFrameMk id="4" creationId="{CFADD85A-CB75-49D0-B46B-B01EA681BA53}"/>
          </ac:graphicFrameMkLst>
        </pc:graphicFrameChg>
        <pc:graphicFrameChg chg="mod modGraphic">
          <ac:chgData name="Гость" userId="ceb92e7ac7a16ad0" providerId="Windows Live" clId="Web-{FF305B3B-AFF5-4249-8393-8F43AB0F42E9}" dt="2019-04-12T10:27:31.505" v="50"/>
          <ac:graphicFrameMkLst>
            <pc:docMk/>
            <pc:sldMk cId="1464778084" sldId="261"/>
            <ac:graphicFrameMk id="6" creationId="{97FFCD98-2470-4D6B-8075-6D5383781A13}"/>
          </ac:graphicFrameMkLst>
        </pc:graphicFrameChg>
      </pc:sldChg>
      <pc:sldChg chg="addSp modSp new">
        <pc:chgData name="Гость" userId="ceb92e7ac7a16ad0" providerId="Windows Live" clId="Web-{FF305B3B-AFF5-4249-8393-8F43AB0F42E9}" dt="2019-04-12T10:35:21.305" v="248"/>
        <pc:sldMkLst>
          <pc:docMk/>
          <pc:sldMk cId="2075204822" sldId="264"/>
        </pc:sldMkLst>
        <pc:graphicFrameChg chg="add mod modGraphic">
          <ac:chgData name="Гость" userId="ceb92e7ac7a16ad0" providerId="Windows Live" clId="Web-{FF305B3B-AFF5-4249-8393-8F43AB0F42E9}" dt="2019-04-12T10:35:21.305" v="248"/>
          <ac:graphicFrameMkLst>
            <pc:docMk/>
            <pc:sldMk cId="2075204822" sldId="264"/>
            <ac:graphicFrameMk id="2" creationId="{B68282F3-6645-494A-A6BF-3BFD46C1376A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12.04.2019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079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12.04.2019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5727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12.04.2019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2261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12.04.2019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3711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12.04.2019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6369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12.04.2019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5762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12.04.2019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002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12.04.2019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5335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12.04.2019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8754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12.04.2019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5695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12.04.2019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4169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FFB779-270B-4192-84BA-A697F48306DC}" type="datetimeFigureOut">
              <a:rPr lang="ru-RU" smtClean="0"/>
              <a:t>12.04.2019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4979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spirit18.wixsite.com/gegl-aero-boxwing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976D929A-F5CE-4251-8F25-B6227A54A7A2}"/>
              </a:ext>
            </a:extLst>
          </p:cNvPr>
          <p:cNvSpPr txBox="1"/>
          <p:nvPr/>
        </p:nvSpPr>
        <p:spPr>
          <a:xfrm>
            <a:off x="4544602" y="45988"/>
            <a:ext cx="2743199" cy="55399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1000">
                <a:cs typeface="Calibri"/>
              </a:rPr>
              <a:t>Конкурс бизнес проектов</a:t>
            </a:r>
            <a:endParaRPr lang="ru-RU"/>
          </a:p>
          <a:p>
            <a:pPr algn="ctr"/>
            <a:r>
              <a:rPr lang="ru-RU" sz="1000">
                <a:cs typeface="Calibri"/>
              </a:rPr>
              <a:t>2019г</a:t>
            </a:r>
          </a:p>
          <a:p>
            <a:pPr algn="ctr"/>
            <a:r>
              <a:rPr lang="ru-RU" sz="1000">
                <a:cs typeface="Calibri"/>
              </a:rPr>
              <a:t>г. Белоярский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7D28019-66A0-4119-BB78-48FB282DBB15}"/>
              </a:ext>
            </a:extLst>
          </p:cNvPr>
          <p:cNvSpPr txBox="1"/>
          <p:nvPr/>
        </p:nvSpPr>
        <p:spPr>
          <a:xfrm>
            <a:off x="4038287" y="839560"/>
            <a:ext cx="3907134" cy="98488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1000">
                <a:cs typeface="Calibri"/>
              </a:rPr>
              <a:t>Бизнес-план проекта</a:t>
            </a:r>
          </a:p>
          <a:p>
            <a:pPr algn="ctr"/>
            <a:r>
              <a:rPr lang="ru-RU" sz="2000">
                <a:cs typeface="Calibri"/>
              </a:rPr>
              <a:t>Авиастроительная компания </a:t>
            </a:r>
            <a:r>
              <a:rPr lang="ru-RU" sz="2800" b="1">
                <a:solidFill>
                  <a:srgbClr val="0070C0"/>
                </a:solidFill>
                <a:cs typeface="Calibri"/>
              </a:rPr>
              <a:t>GEGL-</a:t>
            </a:r>
            <a:r>
              <a:rPr lang="ru-RU" sz="2800" b="1" err="1">
                <a:solidFill>
                  <a:srgbClr val="0070C0"/>
                </a:solidFill>
                <a:cs typeface="Calibri"/>
              </a:rPr>
              <a:t>aero</a:t>
            </a:r>
          </a:p>
        </p:txBody>
      </p:sp>
      <p:pic>
        <p:nvPicPr>
          <p:cNvPr id="14" name="Рисунок 14" descr="Изображение выглядит как летит, воздушное судно&#10;&#10;Описание создано с очень высокой степенью достоверности">
            <a:extLst>
              <a:ext uri="{FF2B5EF4-FFF2-40B4-BE49-F238E27FC236}">
                <a16:creationId xmlns:a16="http://schemas.microsoft.com/office/drawing/2014/main" id="{079450A3-0C05-49D6-AD0B-587397982F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9685" y="1998887"/>
            <a:ext cx="6536452" cy="393205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04726DFB-5F9F-4358-84D4-DB6D7F94CE48}"/>
              </a:ext>
            </a:extLst>
          </p:cNvPr>
          <p:cNvSpPr txBox="1"/>
          <p:nvPr/>
        </p:nvSpPr>
        <p:spPr>
          <a:xfrm>
            <a:off x="9967336" y="5922875"/>
            <a:ext cx="2743200" cy="73866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ru-RU" sz="1400">
                <a:cs typeface="Calibri"/>
              </a:rPr>
              <a:t>Автор:</a:t>
            </a:r>
          </a:p>
          <a:p>
            <a:r>
              <a:rPr lang="ru-RU" sz="1400">
                <a:cs typeface="Calibri"/>
              </a:rPr>
              <a:t>Широбоков Максим</a:t>
            </a:r>
          </a:p>
          <a:p>
            <a:r>
              <a:rPr lang="ru-RU" sz="1400">
                <a:cs typeface="Calibri"/>
              </a:rPr>
              <a:t>10Б класс, СОШ №2</a:t>
            </a:r>
          </a:p>
        </p:txBody>
      </p:sp>
    </p:spTree>
    <p:extLst>
      <p:ext uri="{BB962C8B-B14F-4D97-AF65-F5344CB8AC3E}">
        <p14:creationId xmlns:p14="http://schemas.microsoft.com/office/powerpoint/2010/main" val="13516515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1C5E954-6D99-4213-80AC-626A2BF57567}"/>
              </a:ext>
            </a:extLst>
          </p:cNvPr>
          <p:cNvSpPr txBox="1"/>
          <p:nvPr/>
        </p:nvSpPr>
        <p:spPr>
          <a:xfrm>
            <a:off x="1559168" y="1609411"/>
            <a:ext cx="9241134" cy="15696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2400">
                <a:cs typeface="Calibri"/>
              </a:rPr>
              <a:t>Авиастроительная фирма, специализирующаяся на производстве сверхлегких одно/двухместных самолетов схемы тандем </a:t>
            </a:r>
            <a:r>
              <a:rPr lang="ru-RU" sz="2400" err="1">
                <a:cs typeface="Calibri"/>
              </a:rPr>
              <a:t>boxwing</a:t>
            </a:r>
            <a:endParaRPr lang="ru-RU" sz="2400">
              <a:cs typeface="Calibri"/>
            </a:endParaRPr>
          </a:p>
          <a:p>
            <a:pPr algn="ctr"/>
            <a:endParaRPr lang="ru-RU" sz="2400">
              <a:cs typeface="Calibri"/>
            </a:endParaRPr>
          </a:p>
          <a:p>
            <a:pPr algn="ctr"/>
            <a:endParaRPr lang="ru-RU" sz="2400">
              <a:cs typeface="Calibri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F7C035C-AEB6-4A51-B7EA-C74864ECC2C1}"/>
              </a:ext>
            </a:extLst>
          </p:cNvPr>
          <p:cNvSpPr txBox="1"/>
          <p:nvPr/>
        </p:nvSpPr>
        <p:spPr>
          <a:xfrm>
            <a:off x="4373233" y="211539"/>
            <a:ext cx="4049484" cy="5847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ru-RU" sz="3200">
                <a:latin typeface="Cambria"/>
                <a:ea typeface="Cambria"/>
                <a:cs typeface="Calibri"/>
              </a:rPr>
              <a:t>Концепция проекта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F09CFCC-1D33-423D-90C4-1EF5BF76067C}"/>
              </a:ext>
            </a:extLst>
          </p:cNvPr>
          <p:cNvSpPr txBox="1"/>
          <p:nvPr/>
        </p:nvSpPr>
        <p:spPr>
          <a:xfrm>
            <a:off x="1602085" y="3184699"/>
            <a:ext cx="9517463" cy="258532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ru-RU" sz="2400">
                <a:cs typeface="Calibri"/>
              </a:rPr>
              <a:t>Самолет схемы тандем имеет ряд преимуществ перед классической схемой. Сочлененное крыло обеспечивает высокую устойчивость воздушному судну, а также при равнозначных геометрических размерах имеет повышенную грузоподъемность, прочность конструкции,  меньшую взлетную и посадочную скорость и экономичность.</a:t>
            </a:r>
          </a:p>
          <a:p>
            <a:pPr algn="l"/>
            <a:endParaRPr lang="ru-RU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29398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9C5A751-0F22-416D-9702-F20AC529E492}"/>
              </a:ext>
            </a:extLst>
          </p:cNvPr>
          <p:cNvSpPr txBox="1"/>
          <p:nvPr/>
        </p:nvSpPr>
        <p:spPr>
          <a:xfrm>
            <a:off x="3376246" y="60289"/>
            <a:ext cx="5648848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ru-RU" sz="4000" b="1">
                <a:cs typeface="Calibri"/>
              </a:rPr>
              <a:t>Продукты производства</a:t>
            </a:r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9C8B3235-D228-4421-B8C7-0BDE7CDDB4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4080137"/>
              </p:ext>
            </p:extLst>
          </p:nvPr>
        </p:nvGraphicFramePr>
        <p:xfrm>
          <a:off x="376813" y="803867"/>
          <a:ext cx="11572835" cy="5484221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557571">
                  <a:extLst>
                    <a:ext uri="{9D8B030D-6E8A-4147-A177-3AD203B41FA5}">
                      <a16:colId xmlns:a16="http://schemas.microsoft.com/office/drawing/2014/main" val="3224992664"/>
                    </a:ext>
                  </a:extLst>
                </a:gridCol>
                <a:gridCol w="2620945">
                  <a:extLst>
                    <a:ext uri="{9D8B030D-6E8A-4147-A177-3AD203B41FA5}">
                      <a16:colId xmlns:a16="http://schemas.microsoft.com/office/drawing/2014/main" val="1471860051"/>
                    </a:ext>
                  </a:extLst>
                </a:gridCol>
                <a:gridCol w="1685502">
                  <a:extLst>
                    <a:ext uri="{9D8B030D-6E8A-4147-A177-3AD203B41FA5}">
                      <a16:colId xmlns:a16="http://schemas.microsoft.com/office/drawing/2014/main" val="4209908974"/>
                    </a:ext>
                  </a:extLst>
                </a:gridCol>
                <a:gridCol w="1749031">
                  <a:extLst>
                    <a:ext uri="{9D8B030D-6E8A-4147-A177-3AD203B41FA5}">
                      <a16:colId xmlns:a16="http://schemas.microsoft.com/office/drawing/2014/main" val="3991466010"/>
                    </a:ext>
                  </a:extLst>
                </a:gridCol>
                <a:gridCol w="1653261">
                  <a:extLst>
                    <a:ext uri="{9D8B030D-6E8A-4147-A177-3AD203B41FA5}">
                      <a16:colId xmlns:a16="http://schemas.microsoft.com/office/drawing/2014/main" val="3590151478"/>
                    </a:ext>
                  </a:extLst>
                </a:gridCol>
                <a:gridCol w="1415142">
                  <a:extLst>
                    <a:ext uri="{9D8B030D-6E8A-4147-A177-3AD203B41FA5}">
                      <a16:colId xmlns:a16="http://schemas.microsoft.com/office/drawing/2014/main" val="2670208306"/>
                    </a:ext>
                  </a:extLst>
                </a:gridCol>
                <a:gridCol w="1891383">
                  <a:extLst>
                    <a:ext uri="{9D8B030D-6E8A-4147-A177-3AD203B41FA5}">
                      <a16:colId xmlns:a16="http://schemas.microsoft.com/office/drawing/2014/main" val="2652479435"/>
                    </a:ext>
                  </a:extLst>
                </a:gridCol>
              </a:tblGrid>
              <a:tr h="980216">
                <a:tc>
                  <a:txBody>
                    <a:bodyPr/>
                    <a:lstStyle/>
                    <a:p>
                      <a:r>
                        <a:rPr lang="ru-RU"/>
                        <a:t>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u="none" strike="noStrike" noProof="0"/>
                        <a:t>Модификация и специфика изделия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b="0" i="0" u="none" strike="noStrike" noProof="0">
                          <a:latin typeface="Calibri"/>
                        </a:rPr>
                        <a:t>Цена </a:t>
                      </a:r>
                      <a:endParaRPr lang="ru-RU"/>
                    </a:p>
                    <a:p>
                      <a:pPr lvl="0" algn="ctr">
                        <a:buNone/>
                      </a:pP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ru-RU" sz="1800" b="0" i="0" u="none" strike="noStrike" noProof="0">
                          <a:latin typeface="Calibri"/>
                        </a:rPr>
                        <a:t>Затраты на производство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ru-RU" sz="1800" b="0" i="0" u="none" strike="noStrike" noProof="0">
                          <a:latin typeface="Calibri"/>
                        </a:rPr>
                        <a:t>Себестоимость</a:t>
                      </a:r>
                      <a:endParaRPr lang="ru-RU" err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b="0" i="0" u="none" strike="noStrike" noProof="0">
                          <a:latin typeface="Calibri"/>
                        </a:rPr>
                        <a:t>Объем продаж</a:t>
                      </a:r>
                      <a:endParaRPr lang="ru-RU"/>
                    </a:p>
                    <a:p>
                      <a:pPr lvl="0" algn="ctr">
                        <a:buNone/>
                      </a:pPr>
                      <a:r>
                        <a:rPr lang="ru-RU" sz="1800" b="0" i="0" u="none" strike="noStrike" noProof="0">
                          <a:latin typeface="Calibri"/>
                        </a:rPr>
                        <a:t>(в год)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b="0" i="0" u="none" strike="noStrike" noProof="0">
                          <a:latin typeface="Calibri"/>
                        </a:rPr>
                        <a:t>Общая прибыль</a:t>
                      </a:r>
                      <a:endParaRPr lang="ru-RU"/>
                    </a:p>
                    <a:p>
                      <a:pPr lvl="0" algn="ctr">
                        <a:buNone/>
                      </a:pPr>
                      <a:r>
                        <a:rPr lang="ru-RU" sz="1800" b="0" i="0" u="none" strike="noStrike" noProof="0">
                          <a:latin typeface="Calibri"/>
                        </a:rPr>
                        <a:t>(в год)</a:t>
                      </a:r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9817167"/>
                  </a:ext>
                </a:extLst>
              </a:tr>
              <a:tr h="644769">
                <a:tc>
                  <a:txBody>
                    <a:bodyPr/>
                    <a:lstStyle/>
                    <a:p>
                      <a:r>
                        <a:rPr lang="ru-RU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ru-RU" sz="1800" b="0" i="0" u="none" strike="noStrike" noProof="0">
                          <a:latin typeface="Calibri"/>
                        </a:rPr>
                        <a:t>Готовая одноместная модель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ru-RU" sz="1800" b="0" i="0" u="none" strike="noStrike" noProof="0">
                          <a:latin typeface="Calibri"/>
                        </a:rPr>
                        <a:t>1 500 000руб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ru-RU" sz="1800" b="0" i="0" u="none" strike="noStrike" noProof="0">
                          <a:latin typeface="Calibri"/>
                        </a:rPr>
                        <a:t>650 000руб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ru-RU" sz="1800" b="0" i="0" u="none" strike="noStrike" noProof="0">
                          <a:latin typeface="Calibri"/>
                        </a:rPr>
                        <a:t>850 000руб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ru-RU" sz="1800" b="0" i="0" u="none" strike="noStrike" noProof="0">
                          <a:latin typeface="Calibri"/>
                        </a:rPr>
                        <a:t>10-15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b="0" i="0" u="none" strike="noStrike" noProof="0">
                          <a:latin typeface="Calibri"/>
                        </a:rPr>
                        <a:t>8 500 000 </a:t>
                      </a:r>
                      <a:r>
                        <a:rPr lang="ru-RU" sz="1800" b="0" i="0" u="none" strike="noStrike" noProof="0" err="1">
                          <a:latin typeface="Calibri"/>
                        </a:rPr>
                        <a:t>руб</a:t>
                      </a:r>
                      <a:r>
                        <a:rPr lang="ru-RU" sz="1800" b="0" i="0" u="none" strike="noStrike" noProof="0">
                          <a:latin typeface="Calibri"/>
                        </a:rPr>
                        <a:t>-</a:t>
                      </a:r>
                      <a:endParaRPr lang="ru-RU"/>
                    </a:p>
                    <a:p>
                      <a:pPr lvl="0" algn="ctr">
                        <a:buNone/>
                      </a:pPr>
                      <a:r>
                        <a:rPr lang="ru-RU" sz="1800" b="0" i="0" u="none" strike="noStrike" noProof="0">
                          <a:latin typeface="Calibri"/>
                        </a:rPr>
                        <a:t>12 750 000 </a:t>
                      </a:r>
                      <a:r>
                        <a:rPr lang="ru-RU" sz="1800" b="0" i="0" u="none" strike="noStrike" noProof="0" err="1">
                          <a:latin typeface="Calibri"/>
                        </a:rPr>
                        <a:t>руб</a:t>
                      </a:r>
                      <a:endParaRPr lang="ru-RU" err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5968397"/>
                  </a:ext>
                </a:extLst>
              </a:tr>
              <a:tr h="644769">
                <a:tc>
                  <a:txBody>
                    <a:bodyPr/>
                    <a:lstStyle/>
                    <a:p>
                      <a:r>
                        <a:rPr lang="ru-RU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ru-RU" sz="1800" b="0" i="0" u="none" strike="noStrike" noProof="0">
                          <a:latin typeface="Calibri"/>
                        </a:rPr>
                        <a:t>Кит-набор одноместной модели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ru-RU" sz="1800" b="0" i="0" u="none" strike="noStrike" noProof="0">
                          <a:latin typeface="Calibri"/>
                        </a:rPr>
                        <a:t>750 000руб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ru-RU" sz="1800" b="0" i="0" u="none" strike="noStrike" noProof="0">
                          <a:latin typeface="Calibri"/>
                        </a:rPr>
                        <a:t>650 000руб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ru-RU" sz="1800" b="0" i="0" u="none" strike="noStrike" noProof="0">
                          <a:latin typeface="Calibri"/>
                        </a:rPr>
                        <a:t>100 000руб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ru-RU" sz="1800" b="0" i="0" u="none" strike="noStrike" noProof="0">
                          <a:latin typeface="Calibri"/>
                        </a:rPr>
                        <a:t>20-25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b="0" i="0" u="none" strike="noStrike" noProof="0">
                          <a:latin typeface="Calibri"/>
                        </a:rPr>
                        <a:t>2 000 000 </a:t>
                      </a:r>
                      <a:r>
                        <a:rPr lang="ru-RU" sz="1800" b="0" i="0" u="none" strike="noStrike" noProof="0" err="1">
                          <a:latin typeface="Calibri"/>
                        </a:rPr>
                        <a:t>руб</a:t>
                      </a:r>
                      <a:r>
                        <a:rPr lang="ru-RU" sz="1800" b="0" i="0" u="none" strike="noStrike" noProof="0">
                          <a:latin typeface="Calibri"/>
                        </a:rPr>
                        <a:t> - </a:t>
                      </a:r>
                      <a:endParaRPr lang="ru-RU"/>
                    </a:p>
                    <a:p>
                      <a:pPr lvl="0" algn="ctr">
                        <a:buNone/>
                      </a:pPr>
                      <a:r>
                        <a:rPr lang="ru-RU" sz="1800" b="0" i="0" u="none" strike="noStrike" noProof="0">
                          <a:latin typeface="Calibri"/>
                        </a:rPr>
                        <a:t>2 500 000 </a:t>
                      </a:r>
                      <a:r>
                        <a:rPr lang="ru-RU" sz="1800" b="0" i="0" u="none" strike="noStrike" noProof="0" err="1">
                          <a:latin typeface="Calibri"/>
                        </a:rPr>
                        <a:t>руб</a:t>
                      </a:r>
                      <a:endParaRPr lang="ru-RU" err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0076831"/>
                  </a:ext>
                </a:extLst>
              </a:tr>
              <a:tr h="644769">
                <a:tc>
                  <a:txBody>
                    <a:bodyPr/>
                    <a:lstStyle/>
                    <a:p>
                      <a:r>
                        <a:rPr lang="ru-RU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ru-RU" sz="1800" b="0" i="0" u="none" strike="noStrike" noProof="0">
                          <a:latin typeface="Calibri"/>
                        </a:rPr>
                        <a:t>Чертежи одноместной модели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ru-RU" sz="1800" b="0" i="0" u="none" strike="noStrike" noProof="0">
                          <a:latin typeface="Calibri"/>
                        </a:rPr>
                        <a:t>30 000руб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ru-RU" sz="1800" b="0" i="0" u="none" strike="noStrike" noProof="0">
                          <a:latin typeface="Calibri"/>
                        </a:rPr>
                        <a:t>_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ru-RU" sz="1800" b="0" i="0" u="none" strike="noStrike" noProof="0">
                          <a:latin typeface="Calibri"/>
                        </a:rPr>
                        <a:t>30 000руб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ru-RU" sz="1800" b="0" i="0" u="none" strike="noStrike" noProof="0">
                          <a:latin typeface="Calibri"/>
                        </a:rPr>
                        <a:t>25-30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b="0" i="0" u="none" strike="noStrike" noProof="0">
                          <a:latin typeface="Calibri"/>
                        </a:rPr>
                        <a:t>750 000руб- </a:t>
                      </a:r>
                      <a:endParaRPr lang="ru-RU"/>
                    </a:p>
                    <a:p>
                      <a:pPr lvl="0" algn="ctr">
                        <a:buNone/>
                      </a:pPr>
                      <a:r>
                        <a:rPr lang="ru-RU" sz="1800" b="0" i="0" u="none" strike="noStrike" noProof="0">
                          <a:latin typeface="Calibri"/>
                        </a:rPr>
                        <a:t>900 000 </a:t>
                      </a:r>
                      <a:r>
                        <a:rPr lang="ru-RU" sz="1800" b="0" i="0" u="none" strike="noStrike" noProof="0" err="1">
                          <a:latin typeface="Calibri"/>
                        </a:rPr>
                        <a:t>руб</a:t>
                      </a:r>
                      <a:endParaRPr lang="ru-RU" err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861836"/>
                  </a:ext>
                </a:extLst>
              </a:tr>
              <a:tr h="644769">
                <a:tc>
                  <a:txBody>
                    <a:bodyPr/>
                    <a:lstStyle/>
                    <a:p>
                      <a:r>
                        <a:rPr lang="ru-RU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ru-RU" sz="1800" b="0" i="0" u="none" strike="noStrike" noProof="0">
                          <a:latin typeface="Calibri"/>
                        </a:rPr>
                        <a:t>Готовая двухместная модель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ru-RU" sz="1800" b="0" i="0" u="none" strike="noStrike" noProof="0">
                          <a:latin typeface="Calibri"/>
                        </a:rPr>
                        <a:t>3 000 000руб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ru-RU" sz="1800" b="0" i="0" u="none" strike="noStrike" noProof="0">
                          <a:latin typeface="Calibri"/>
                        </a:rPr>
                        <a:t>1 200 000руб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ru-RU" sz="1800" b="0" i="0" u="none" strike="noStrike" noProof="0">
                          <a:latin typeface="Calibri"/>
                        </a:rPr>
                        <a:t>1 800 000руб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ru-RU" sz="1800" b="0" i="0" u="none" strike="noStrike" noProof="0">
                          <a:latin typeface="Calibri"/>
                        </a:rPr>
                        <a:t>10-15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ru-RU" sz="1800" b="0" i="0" u="none" strike="noStrike" noProof="0">
                          <a:latin typeface="Calibri"/>
                        </a:rPr>
                        <a:t>18 000 000 </a:t>
                      </a:r>
                      <a:r>
                        <a:rPr lang="ru-RU" sz="1800" b="0" i="0" u="none" strike="noStrike" noProof="0" err="1">
                          <a:latin typeface="Calibri"/>
                        </a:rPr>
                        <a:t>руб</a:t>
                      </a:r>
                      <a:r>
                        <a:rPr lang="ru-RU" sz="1800" b="0" i="0" u="none" strike="noStrike" noProof="0">
                          <a:latin typeface="Calibri"/>
                        </a:rPr>
                        <a:t> - 27 000 000 руб</a:t>
                      </a:r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7040201"/>
                  </a:ext>
                </a:extLst>
              </a:tr>
              <a:tr h="644769">
                <a:tc>
                  <a:txBody>
                    <a:bodyPr/>
                    <a:lstStyle/>
                    <a:p>
                      <a:r>
                        <a:rPr lang="ru-RU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ru-RU" sz="1800" b="0" i="0" u="none" strike="noStrike" noProof="0">
                          <a:latin typeface="Calibri"/>
                        </a:rPr>
                        <a:t>Кит-набор двухместной модели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ru-RU" sz="1800" b="0" i="0" u="none" strike="noStrike" noProof="0">
                          <a:latin typeface="Calibri"/>
                        </a:rPr>
                        <a:t>1 350 000 </a:t>
                      </a:r>
                      <a:r>
                        <a:rPr lang="ru-RU" sz="1800" b="0" i="0" u="none" strike="noStrike" noProof="0" err="1">
                          <a:latin typeface="Calibri"/>
                        </a:rPr>
                        <a:t>руб</a:t>
                      </a:r>
                      <a:endParaRPr lang="ru-RU" err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ru-RU" sz="1800" b="0" i="0" u="none" strike="noStrike" noProof="0">
                          <a:latin typeface="Calibri"/>
                        </a:rPr>
                        <a:t>1 200 000руб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ru-RU" sz="1800" b="0" i="0" u="none" strike="noStrike" noProof="0">
                          <a:latin typeface="Calibri"/>
                        </a:rPr>
                        <a:t>150 000руб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ru-RU" sz="1800" b="0" i="0" u="none" strike="noStrike" noProof="0">
                          <a:latin typeface="Calibri"/>
                        </a:rPr>
                        <a:t>20-25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b="0" i="0" u="none" strike="noStrike" noProof="0">
                          <a:latin typeface="Calibri"/>
                        </a:rPr>
                        <a:t>3 000 000 </a:t>
                      </a:r>
                      <a:r>
                        <a:rPr lang="ru-RU" sz="1800" b="0" i="0" u="none" strike="noStrike" noProof="0" err="1">
                          <a:latin typeface="Calibri"/>
                        </a:rPr>
                        <a:t>руб</a:t>
                      </a:r>
                      <a:r>
                        <a:rPr lang="ru-RU" sz="1800" b="0" i="0" u="none" strike="noStrike" noProof="0">
                          <a:latin typeface="Calibri"/>
                        </a:rPr>
                        <a:t>- </a:t>
                      </a:r>
                      <a:endParaRPr lang="ru-RU"/>
                    </a:p>
                    <a:p>
                      <a:pPr lvl="0" algn="ctr">
                        <a:buNone/>
                      </a:pPr>
                      <a:r>
                        <a:rPr lang="ru-RU" sz="1800" b="0" i="0" u="none" strike="noStrike" noProof="0">
                          <a:latin typeface="Calibri"/>
                        </a:rPr>
                        <a:t>3 750 000 </a:t>
                      </a:r>
                      <a:r>
                        <a:rPr lang="ru-RU" sz="1800" b="0" i="0" u="none" strike="noStrike" noProof="0" err="1">
                          <a:latin typeface="Calibri"/>
                        </a:rPr>
                        <a:t>руб</a:t>
                      </a:r>
                      <a:endParaRPr lang="ru-RU" err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967549"/>
                  </a:ext>
                </a:extLst>
              </a:tr>
              <a:tr h="380256">
                <a:tc>
                  <a:txBody>
                    <a:bodyPr/>
                    <a:lstStyle/>
                    <a:p>
                      <a:r>
                        <a:rPr lang="ru-RU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ru-RU" sz="1800" b="0" i="0" u="none" strike="noStrike" noProof="0">
                          <a:latin typeface="Calibri"/>
                        </a:rPr>
                        <a:t>Чертежи двухместной модели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ru-RU" sz="1800" b="0" i="0" u="none" strike="noStrike" noProof="0">
                          <a:latin typeface="Calibri"/>
                        </a:rPr>
                        <a:t>30 000 </a:t>
                      </a:r>
                      <a:r>
                        <a:rPr lang="ru-RU" sz="1800" b="0" i="0" u="none" strike="noStrike" noProof="0" err="1">
                          <a:latin typeface="Calibri"/>
                        </a:rPr>
                        <a:t>руб</a:t>
                      </a:r>
                      <a:endParaRPr lang="ru-RU" err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ru-RU" sz="1800" b="0" i="0" u="none" strike="noStrike" noProof="0">
                          <a:latin typeface="Calibri"/>
                        </a:rPr>
                        <a:t>_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ru-RU" sz="1800" b="0" i="0" u="none" strike="noStrike" noProof="0">
                          <a:latin typeface="Calibri"/>
                        </a:rPr>
                        <a:t>30 000руб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ru-RU" sz="1800" b="0" i="0" u="none" strike="noStrike" noProof="0">
                          <a:latin typeface="Calibri"/>
                        </a:rPr>
                        <a:t>25-30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b="0" i="0" u="none" strike="noStrike" noProof="0">
                          <a:latin typeface="Calibri"/>
                        </a:rPr>
                        <a:t>750 000руб - </a:t>
                      </a:r>
                      <a:endParaRPr lang="ru-RU"/>
                    </a:p>
                    <a:p>
                      <a:pPr lvl="0" algn="ctr">
                        <a:buNone/>
                      </a:pPr>
                      <a:r>
                        <a:rPr lang="ru-RU" sz="1800" b="0" i="0" u="none" strike="noStrike" noProof="0">
                          <a:latin typeface="Calibri"/>
                        </a:rPr>
                        <a:t>900 000 </a:t>
                      </a:r>
                      <a:r>
                        <a:rPr lang="ru-RU" sz="1800" b="0" i="0" u="none" strike="noStrike" noProof="0" err="1">
                          <a:latin typeface="Calibri"/>
                        </a:rPr>
                        <a:t>руб</a:t>
                      </a:r>
                      <a:endParaRPr lang="ru-RU" err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9139864"/>
                  </a:ext>
                </a:extLst>
              </a:tr>
              <a:tr h="380256">
                <a:tc gridSpan="2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ru-RU" sz="1800" b="0" i="0" u="none" strike="noStrike" noProof="0">
                          <a:latin typeface="Calibri"/>
                        </a:rPr>
                        <a:t>Итоговая прибыль с продаж </a:t>
                      </a:r>
                      <a:endParaRPr lang="ru-RU"/>
                    </a:p>
                    <a:p>
                      <a:pPr lvl="0" algn="ctr">
                        <a:buNone/>
                      </a:pPr>
                      <a:r>
                        <a:rPr lang="ru-RU" sz="1800" b="0" i="0" u="none" strike="noStrike" noProof="0">
                          <a:latin typeface="Calibri"/>
                        </a:rPr>
                        <a:t>(в год) без учета расходов</a:t>
                      </a:r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lv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b="0" i="0" u="none" strike="noStrike" noProof="0">
                          <a:latin typeface="Calibri"/>
                        </a:rPr>
                        <a:t>33 000 000 руб -   </a:t>
                      </a:r>
                      <a:endParaRPr lang="ru-RU"/>
                    </a:p>
                    <a:p>
                      <a:pPr lvl="0" algn="r">
                        <a:buNone/>
                      </a:pPr>
                      <a:r>
                        <a:rPr lang="ru-RU" sz="1800" b="0" i="0" u="none" strike="noStrike" noProof="0">
                          <a:latin typeface="Calibri"/>
                        </a:rPr>
                        <a:t>55 900 000 </a:t>
                      </a:r>
                      <a:r>
                        <a:rPr lang="ru-RU" sz="1800" b="0" i="0" u="none" strike="noStrike" noProof="0" err="1">
                          <a:latin typeface="Calibri"/>
                        </a:rPr>
                        <a:t>руб</a:t>
                      </a:r>
                      <a:r>
                        <a:rPr lang="ru-RU" sz="1800" b="0" i="0" u="none" strike="noStrike" noProof="0">
                          <a:latin typeface="Calibri"/>
                        </a:rPr>
                        <a:t> </a:t>
                      </a:r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80996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6129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0348B49-9C0E-46CC-86E3-3AD821FE6D82}"/>
              </a:ext>
            </a:extLst>
          </p:cNvPr>
          <p:cNvSpPr txBox="1"/>
          <p:nvPr/>
        </p:nvSpPr>
        <p:spPr>
          <a:xfrm>
            <a:off x="2974313" y="26796"/>
            <a:ext cx="5900056" cy="86177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3200" b="1">
                <a:cs typeface="Calibri"/>
              </a:rPr>
              <a:t>Описание изделий</a:t>
            </a:r>
          </a:p>
          <a:p>
            <a:pPr algn="l"/>
            <a:endParaRPr lang="ru-RU">
              <a:cs typeface="Calibri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6B39B93-682B-4248-BDA8-2C9875058A0A}"/>
              </a:ext>
            </a:extLst>
          </p:cNvPr>
          <p:cNvSpPr txBox="1"/>
          <p:nvPr/>
        </p:nvSpPr>
        <p:spPr>
          <a:xfrm>
            <a:off x="2865979" y="730703"/>
            <a:ext cx="6846276" cy="295465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ru-RU" sz="2400">
                <a:cs typeface="Calibri"/>
              </a:rPr>
              <a:t>Готовая модель - полностью собранный и протестированный самолет</a:t>
            </a:r>
          </a:p>
          <a:p>
            <a:endParaRPr lang="ru-RU" sz="2400">
              <a:cs typeface="Calibri"/>
            </a:endParaRPr>
          </a:p>
          <a:p>
            <a:r>
              <a:rPr lang="ru-RU" sz="2400">
                <a:cs typeface="Calibri"/>
              </a:rPr>
              <a:t>Кит-набор - набор деталей для дальнейшей сборки</a:t>
            </a:r>
          </a:p>
          <a:p>
            <a:endParaRPr lang="ru-RU" sz="2400">
              <a:cs typeface="Calibri"/>
            </a:endParaRPr>
          </a:p>
          <a:p>
            <a:r>
              <a:rPr lang="ru-RU" sz="2400">
                <a:cs typeface="Calibri"/>
              </a:rPr>
              <a:t>Чертежи - полный чертеж самолета</a:t>
            </a:r>
          </a:p>
          <a:p>
            <a:pPr algn="l"/>
            <a:endParaRPr lang="ru-RU">
              <a:cs typeface="Calibri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5BC45B0-CCAE-4394-8955-7AD078CD436E}"/>
              </a:ext>
            </a:extLst>
          </p:cNvPr>
          <p:cNvSpPr txBox="1"/>
          <p:nvPr/>
        </p:nvSpPr>
        <p:spPr>
          <a:xfrm>
            <a:off x="3561512" y="3745733"/>
            <a:ext cx="4543529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ru-RU" sz="2800" b="1">
                <a:cs typeface="Calibri"/>
              </a:rPr>
              <a:t>Конкурентоспособность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3BDDA09-63CA-40DC-B31F-19EE6A3B0330}"/>
              </a:ext>
            </a:extLst>
          </p:cNvPr>
          <p:cNvSpPr txBox="1"/>
          <p:nvPr/>
        </p:nvSpPr>
        <p:spPr>
          <a:xfrm>
            <a:off x="1937553" y="4516629"/>
            <a:ext cx="8529375" cy="15696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ru-RU" sz="2400">
                <a:cs typeface="Calibri"/>
              </a:rPr>
              <a:t>Конкуренция практически отсутствует, </a:t>
            </a:r>
            <a:r>
              <a:rPr lang="ru-RU" sz="2400" err="1">
                <a:cs typeface="Calibri"/>
              </a:rPr>
              <a:t>тк</a:t>
            </a:r>
            <a:r>
              <a:rPr lang="ru-RU" sz="2400">
                <a:cs typeface="Calibri"/>
              </a:rPr>
              <a:t> данная модель самолета является уникальной и на данный момент не имеет аналогов в мире ,а также имеет ряд преимуществ, указанный выше.</a:t>
            </a:r>
            <a:endParaRPr lang="ru-RU" sz="2400"/>
          </a:p>
        </p:txBody>
      </p:sp>
    </p:spTree>
    <p:extLst>
      <p:ext uri="{BB962C8B-B14F-4D97-AF65-F5344CB8AC3E}">
        <p14:creationId xmlns:p14="http://schemas.microsoft.com/office/powerpoint/2010/main" val="33643684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B41A3CA-7924-4258-B4ED-1B8BE816403C}"/>
              </a:ext>
            </a:extLst>
          </p:cNvPr>
          <p:cNvSpPr txBox="1"/>
          <p:nvPr/>
        </p:nvSpPr>
        <p:spPr>
          <a:xfrm>
            <a:off x="4397829" y="102158"/>
            <a:ext cx="2743200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3600">
                <a:cs typeface="Calibri"/>
              </a:rPr>
              <a:t>Затраты</a:t>
            </a:r>
            <a:endParaRPr lang="ru-RU"/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88100CF6-E102-4813-9F2D-D3ACFFEB59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9062697"/>
              </p:ext>
            </p:extLst>
          </p:nvPr>
        </p:nvGraphicFramePr>
        <p:xfrm>
          <a:off x="1752098" y="730750"/>
          <a:ext cx="8168640" cy="113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84320">
                  <a:extLst>
                    <a:ext uri="{9D8B030D-6E8A-4147-A177-3AD203B41FA5}">
                      <a16:colId xmlns:a16="http://schemas.microsoft.com/office/drawing/2014/main" val="3000327608"/>
                    </a:ext>
                  </a:extLst>
                </a:gridCol>
                <a:gridCol w="4084320">
                  <a:extLst>
                    <a:ext uri="{9D8B030D-6E8A-4147-A177-3AD203B41FA5}">
                      <a16:colId xmlns:a16="http://schemas.microsoft.com/office/drawing/2014/main" val="645187962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/>
                        <a:t>Первоначальные затраты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2706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Первый месяц аренды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100 000 </a:t>
                      </a:r>
                      <a:r>
                        <a:rPr lang="ru-RU" err="1"/>
                        <a:t>руб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895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Оснащение оборудованием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50 000 </a:t>
                      </a:r>
                      <a:r>
                        <a:rPr lang="ru-RU" err="1"/>
                        <a:t>руб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929666"/>
                  </a:ext>
                </a:extLst>
              </a:tr>
            </a:tbl>
          </a:graphicData>
        </a:graphic>
      </p:graphicFrame>
      <p:graphicFrame>
        <p:nvGraphicFramePr>
          <p:cNvPr id="8" name="Таблица 8">
            <a:extLst>
              <a:ext uri="{FF2B5EF4-FFF2-40B4-BE49-F238E27FC236}">
                <a16:creationId xmlns:a16="http://schemas.microsoft.com/office/drawing/2014/main" id="{44C2BA30-7F4F-4B53-9EDA-C8C69DF7A3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2274263"/>
              </p:ext>
            </p:extLst>
          </p:nvPr>
        </p:nvGraphicFramePr>
        <p:xfrm>
          <a:off x="1735351" y="2112398"/>
          <a:ext cx="8168638" cy="14833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3076">
                  <a:extLst>
                    <a:ext uri="{9D8B030D-6E8A-4147-A177-3AD203B41FA5}">
                      <a16:colId xmlns:a16="http://schemas.microsoft.com/office/drawing/2014/main" val="1306211634"/>
                    </a:ext>
                  </a:extLst>
                </a:gridCol>
                <a:gridCol w="4065562">
                  <a:extLst>
                    <a:ext uri="{9D8B030D-6E8A-4147-A177-3AD203B41FA5}">
                      <a16:colId xmlns:a16="http://schemas.microsoft.com/office/drawing/2014/main" val="713422876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/>
                        <a:t>Ежемесячные затраты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86353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Топливо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10 000 </a:t>
                      </a:r>
                      <a:r>
                        <a:rPr lang="ru-RU" dirty="0" err="1"/>
                        <a:t>руб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4307763"/>
                  </a:ext>
                </a:extLst>
              </a:tr>
              <a:tr h="370839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ru-RU" dirty="0"/>
                        <a:t>Налоги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ru-RU"/>
                        <a:t>200 000 руб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35308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Аренда помещения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100 000 </a:t>
                      </a:r>
                      <a:r>
                        <a:rPr lang="ru-RU" dirty="0" err="1"/>
                        <a:t>руб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3673296"/>
                  </a:ext>
                </a:extLst>
              </a:tr>
            </a:tbl>
          </a:graphicData>
        </a:graphic>
      </p:graphicFrame>
      <p:graphicFrame>
        <p:nvGraphicFramePr>
          <p:cNvPr id="12" name="Таблица 12">
            <a:extLst>
              <a:ext uri="{FF2B5EF4-FFF2-40B4-BE49-F238E27FC236}">
                <a16:creationId xmlns:a16="http://schemas.microsoft.com/office/drawing/2014/main" id="{1CCC5B88-DC2A-4A2A-B716-C557F7DB1D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0036173"/>
              </p:ext>
            </p:extLst>
          </p:nvPr>
        </p:nvGraphicFramePr>
        <p:xfrm>
          <a:off x="1743724" y="3787123"/>
          <a:ext cx="8168640" cy="14785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84320">
                  <a:extLst>
                    <a:ext uri="{9D8B030D-6E8A-4147-A177-3AD203B41FA5}">
                      <a16:colId xmlns:a16="http://schemas.microsoft.com/office/drawing/2014/main" val="285292949"/>
                    </a:ext>
                  </a:extLst>
                </a:gridCol>
                <a:gridCol w="4084320">
                  <a:extLst>
                    <a:ext uri="{9D8B030D-6E8A-4147-A177-3AD203B41FA5}">
                      <a16:colId xmlns:a16="http://schemas.microsoft.com/office/drawing/2014/main" val="726472254"/>
                    </a:ext>
                  </a:extLst>
                </a:gridCol>
              </a:tblGrid>
              <a:tr h="368439">
                <a:tc gridSpan="2">
                  <a:txBody>
                    <a:bodyPr/>
                    <a:lstStyle/>
                    <a:p>
                      <a:pPr algn="ctr"/>
                      <a:r>
                        <a:rPr lang="ru-RU"/>
                        <a:t>Персонал и оплата труда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7537277"/>
                  </a:ext>
                </a:extLst>
              </a:tr>
              <a:tr h="368438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ru-RU"/>
                        <a:t>Сборщики (2 человека)</a:t>
                      </a: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ru-RU"/>
                    </a:p>
                    <a:p>
                      <a:pPr lvl="0" algn="ctr">
                        <a:buNone/>
                      </a:pPr>
                      <a:r>
                        <a:rPr lang="ru-RU"/>
                        <a:t>60 000 </a:t>
                      </a:r>
                      <a:r>
                        <a:rPr lang="ru-RU" err="1"/>
                        <a:t>руб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82209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Испытатель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81724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Оператор ЧПУ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0831247"/>
                  </a:ext>
                </a:extLst>
              </a:tr>
            </a:tbl>
          </a:graphicData>
        </a:graphic>
      </p:graphicFrame>
      <p:graphicFrame>
        <p:nvGraphicFramePr>
          <p:cNvPr id="14" name="Таблица 14">
            <a:extLst>
              <a:ext uri="{FF2B5EF4-FFF2-40B4-BE49-F238E27FC236}">
                <a16:creationId xmlns:a16="http://schemas.microsoft.com/office/drawing/2014/main" id="{AF0ABF04-F2E1-49F1-ADE8-8A4E5A1AB4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5368771"/>
              </p:ext>
            </p:extLst>
          </p:nvPr>
        </p:nvGraphicFramePr>
        <p:xfrm>
          <a:off x="1785592" y="5520464"/>
          <a:ext cx="816864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84320">
                  <a:extLst>
                    <a:ext uri="{9D8B030D-6E8A-4147-A177-3AD203B41FA5}">
                      <a16:colId xmlns:a16="http://schemas.microsoft.com/office/drawing/2014/main" val="2756423493"/>
                    </a:ext>
                  </a:extLst>
                </a:gridCol>
                <a:gridCol w="4084320">
                  <a:extLst>
                    <a:ext uri="{9D8B030D-6E8A-4147-A177-3AD203B41FA5}">
                      <a16:colId xmlns:a16="http://schemas.microsoft.com/office/drawing/2014/main" val="2454037363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ru-RU"/>
                        <a:t>Материальные затраты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14923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Двигатели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200 000 – 800 000 </a:t>
                      </a:r>
                      <a:r>
                        <a:rPr lang="ru-RU" err="1"/>
                        <a:t>руб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58597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Материалы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50 000 – 150 000 </a:t>
                      </a:r>
                      <a:r>
                        <a:rPr lang="ru-RU" err="1"/>
                        <a:t>руб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85484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62110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CFADD85A-CB75-49D0-B46B-B01EA681BA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9575071"/>
              </p:ext>
            </p:extLst>
          </p:nvPr>
        </p:nvGraphicFramePr>
        <p:xfrm>
          <a:off x="2011680" y="722376"/>
          <a:ext cx="816864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84320">
                  <a:extLst>
                    <a:ext uri="{9D8B030D-6E8A-4147-A177-3AD203B41FA5}">
                      <a16:colId xmlns:a16="http://schemas.microsoft.com/office/drawing/2014/main" val="3976417573"/>
                    </a:ext>
                  </a:extLst>
                </a:gridCol>
                <a:gridCol w="4084320">
                  <a:extLst>
                    <a:ext uri="{9D8B030D-6E8A-4147-A177-3AD203B41FA5}">
                      <a16:colId xmlns:a16="http://schemas.microsoft.com/office/drawing/2014/main" val="2721394566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ru-RU" sz="2800" dirty="0"/>
                        <a:t>Маркетинг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56152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Авиационная выставка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50 000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01114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hlinkClick r:id="rId2"/>
                        </a:rPr>
                        <a:t>Создание сайта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-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50472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Продвижение в соц. сетях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3 000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60101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Оглашение в СМИ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5 000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1470384"/>
                  </a:ext>
                </a:extLst>
              </a:tr>
            </a:tbl>
          </a:graphicData>
        </a:graphic>
      </p:graphicFrame>
      <p:graphicFrame>
        <p:nvGraphicFramePr>
          <p:cNvPr id="6" name="Таблица 6">
            <a:extLst>
              <a:ext uri="{FF2B5EF4-FFF2-40B4-BE49-F238E27FC236}">
                <a16:creationId xmlns:a16="http://schemas.microsoft.com/office/drawing/2014/main" id="{97FFCD98-2470-4D6B-8075-6D5383781A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1382336"/>
              </p:ext>
            </p:extLst>
          </p:nvPr>
        </p:nvGraphicFramePr>
        <p:xfrm>
          <a:off x="1911196" y="3678267"/>
          <a:ext cx="8168640" cy="2717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84320">
                  <a:extLst>
                    <a:ext uri="{9D8B030D-6E8A-4147-A177-3AD203B41FA5}">
                      <a16:colId xmlns:a16="http://schemas.microsoft.com/office/drawing/2014/main" val="2109791545"/>
                    </a:ext>
                  </a:extLst>
                </a:gridCol>
                <a:gridCol w="4084320">
                  <a:extLst>
                    <a:ext uri="{9D8B030D-6E8A-4147-A177-3AD203B41FA5}">
                      <a16:colId xmlns:a16="http://schemas.microsoft.com/office/drawing/2014/main" val="3240865367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ru-RU" sz="2800" dirty="0"/>
                        <a:t>Риски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00066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Риск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Решение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65334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ru-RU" sz="1800" b="0" i="0" u="none" strike="noStrike" noProof="0" dirty="0">
                          <a:latin typeface="Calibri"/>
                        </a:rPr>
                        <a:t>Риск снижения числа заказов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Вклад в рекламу и усиление продвижения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25736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ru-RU" sz="1800" b="0" i="0" u="none" strike="noStrike" noProof="0" dirty="0">
                          <a:latin typeface="Calibri"/>
                        </a:rPr>
                        <a:t>Риск невыполнения запланированных работ. Задержка или неполный старт производственной фазы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ru-RU" sz="1800" b="0" i="0" u="none" strike="noStrike" noProof="0" dirty="0">
                          <a:latin typeface="Calibri"/>
                        </a:rPr>
                        <a:t>Подбор квалифицированной команды управления проектом, выбор поставщиков оборудования и материалов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70043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47780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53898F4-AE94-4382-B25F-EE0EFA7F272E}"/>
              </a:ext>
            </a:extLst>
          </p:cNvPr>
          <p:cNvSpPr txBox="1"/>
          <p:nvPr/>
        </p:nvSpPr>
        <p:spPr>
          <a:xfrm>
            <a:off x="3535345" y="177521"/>
            <a:ext cx="5020826" cy="5847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ru-RU" sz="3200" b="1">
                <a:cs typeface="Calibri"/>
              </a:rPr>
              <a:t>План реализации проекта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5B4B863-4B45-43F4-ADF2-E3A633213D46}"/>
              </a:ext>
            </a:extLst>
          </p:cNvPr>
          <p:cNvSpPr txBox="1"/>
          <p:nvPr/>
        </p:nvSpPr>
        <p:spPr>
          <a:xfrm>
            <a:off x="5235715" y="981912"/>
            <a:ext cx="2743200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ru-RU" sz="2400">
                <a:cs typeface="Calibri"/>
              </a:rPr>
              <a:t>1 этап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5398605-A4CF-423B-91EF-D5C23BBE0937}"/>
              </a:ext>
            </a:extLst>
          </p:cNvPr>
          <p:cNvSpPr txBox="1"/>
          <p:nvPr/>
        </p:nvSpPr>
        <p:spPr>
          <a:xfrm>
            <a:off x="438675" y="1661223"/>
            <a:ext cx="11677858" cy="34163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ru-RU" b="1">
                <a:cs typeface="Calibri"/>
              </a:rPr>
              <a:t>2016 - 2018</a:t>
            </a:r>
            <a:r>
              <a:rPr lang="ru-RU">
                <a:cs typeface="Calibri"/>
              </a:rPr>
              <a:t> - Проектирование и создание одноместной модели </a:t>
            </a:r>
            <a:endParaRPr lang="ru-RU"/>
          </a:p>
          <a:p>
            <a:endParaRPr lang="ru-RU"/>
          </a:p>
          <a:p>
            <a:r>
              <a:rPr lang="ru-RU" b="1">
                <a:cs typeface="Calibri"/>
              </a:rPr>
              <a:t>Апрель - июнь 2019</a:t>
            </a:r>
            <a:r>
              <a:rPr lang="ru-RU">
                <a:cs typeface="Calibri"/>
              </a:rPr>
              <a:t> - Испытание опытного образца и устранение выявленных недостатков</a:t>
            </a:r>
            <a:endParaRPr lang="ru-RU"/>
          </a:p>
          <a:p>
            <a:endParaRPr lang="ru-RU"/>
          </a:p>
          <a:p>
            <a:r>
              <a:rPr lang="ru-RU" b="1">
                <a:cs typeface="Calibri"/>
              </a:rPr>
              <a:t>Сентябрь 2019</a:t>
            </a:r>
            <a:r>
              <a:rPr lang="ru-RU">
                <a:cs typeface="Calibri"/>
              </a:rPr>
              <a:t> - Представление модели на авиационной выставке. Получение первых заказов</a:t>
            </a:r>
            <a:endParaRPr lang="ru-RU"/>
          </a:p>
          <a:p>
            <a:endParaRPr lang="ru-RU" b="1">
              <a:cs typeface="Calibri"/>
            </a:endParaRPr>
          </a:p>
          <a:p>
            <a:r>
              <a:rPr lang="ru-RU" b="1">
                <a:cs typeface="Calibri"/>
              </a:rPr>
              <a:t>Октябрь 2019</a:t>
            </a:r>
            <a:r>
              <a:rPr lang="ru-RU">
                <a:cs typeface="Calibri"/>
              </a:rPr>
              <a:t> - Поиск помещения, оснащение рабочего места, набор штата сотрудников, оформление предприятия, получение сертификатов, заключение договоров с поставщиками комплектующих</a:t>
            </a:r>
            <a:endParaRPr lang="ru-RU"/>
          </a:p>
          <a:p>
            <a:endParaRPr lang="ru-RU" b="1">
              <a:cs typeface="Calibri"/>
            </a:endParaRPr>
          </a:p>
          <a:p>
            <a:r>
              <a:rPr lang="ru-RU" b="1">
                <a:cs typeface="Calibri"/>
              </a:rPr>
              <a:t>Ноябрь 2019</a:t>
            </a:r>
            <a:r>
              <a:rPr lang="ru-RU">
                <a:cs typeface="Calibri"/>
              </a:rPr>
              <a:t> - Начало выполнения первого заказа </a:t>
            </a:r>
            <a:endParaRPr lang="ru-RU"/>
          </a:p>
          <a:p>
            <a:endParaRPr lang="ru-RU"/>
          </a:p>
          <a:p>
            <a:r>
              <a:rPr lang="ru-RU" b="1">
                <a:cs typeface="Calibri"/>
              </a:rPr>
              <a:t>Конец ноября 2019 </a:t>
            </a:r>
            <a:r>
              <a:rPr lang="ru-RU">
                <a:cs typeface="Calibri"/>
              </a:rPr>
              <a:t>- Окончание выполнение заказа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63303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2">
            <a:extLst>
              <a:ext uri="{FF2B5EF4-FFF2-40B4-BE49-F238E27FC236}">
                <a16:creationId xmlns:a16="http://schemas.microsoft.com/office/drawing/2014/main" id="{F2F21EE4-1C48-43E1-948A-CCA568605A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2885896"/>
              </p:ext>
            </p:extLst>
          </p:nvPr>
        </p:nvGraphicFramePr>
        <p:xfrm>
          <a:off x="1777218" y="136222"/>
          <a:ext cx="8168640" cy="40639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84320">
                  <a:extLst>
                    <a:ext uri="{9D8B030D-6E8A-4147-A177-3AD203B41FA5}">
                      <a16:colId xmlns:a16="http://schemas.microsoft.com/office/drawing/2014/main" val="3228848628"/>
                    </a:ext>
                  </a:extLst>
                </a:gridCol>
                <a:gridCol w="4084320">
                  <a:extLst>
                    <a:ext uri="{9D8B030D-6E8A-4147-A177-3AD203B41FA5}">
                      <a16:colId xmlns:a16="http://schemas.microsoft.com/office/drawing/2014/main" val="4034417628"/>
                    </a:ext>
                  </a:extLst>
                </a:gridCol>
              </a:tblGrid>
              <a:tr h="368439">
                <a:tc gridSpan="2">
                  <a:txBody>
                    <a:bodyPr/>
                    <a:lstStyle/>
                    <a:p>
                      <a:pPr algn="ctr"/>
                      <a:r>
                        <a:rPr lang="ru-RU" sz="2400"/>
                        <a:t>Расходы на дальнейшее развитие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35853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ru-RU" sz="1800" b="0" i="0" u="none" strike="noStrike" noProof="0">
                          <a:latin typeface="Calibri"/>
                        </a:rPr>
                        <a:t>Выручка с первого изделия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b="0" i="0" u="none" strike="noStrike" noProof="0">
                          <a:latin typeface="Calibri"/>
                        </a:rPr>
                        <a:t>1 500 000 </a:t>
                      </a:r>
                      <a:r>
                        <a:rPr lang="ru-RU" sz="1800" b="0" i="0" u="none" strike="noStrike" noProof="0" err="1">
                          <a:latin typeface="Calibri"/>
                        </a:rPr>
                        <a:t>руб</a:t>
                      </a:r>
                      <a:endParaRPr lang="ru-RU" err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32767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ru-RU" sz="1800" b="0" i="0" u="none" strike="noStrike" noProof="0">
                          <a:latin typeface="Calibri"/>
                        </a:rPr>
                        <a:t>Дооборудование производства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b="0" i="0" u="none" strike="noStrike" noProof="0">
                          <a:latin typeface="Calibri"/>
                        </a:rPr>
                        <a:t>-250 000 </a:t>
                      </a:r>
                      <a:r>
                        <a:rPr lang="ru-RU" sz="1800" b="0" i="0" u="none" strike="noStrike" noProof="0" err="1">
                          <a:latin typeface="Calibri"/>
                        </a:rPr>
                        <a:t>руб</a:t>
                      </a:r>
                      <a:endParaRPr lang="ru-RU" err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30558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ru-RU" sz="1800" b="0" i="0" u="none" strike="noStrike" noProof="0">
                          <a:latin typeface="Calibri"/>
                        </a:rPr>
                        <a:t>Выплата заработной платы сотрудникам за месяц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ru-RU" sz="1800" b="0" i="0" u="none" strike="noStrike" noProof="0">
                          <a:latin typeface="Calibri"/>
                        </a:rPr>
                        <a:t>-240 000 </a:t>
                      </a:r>
                      <a:r>
                        <a:rPr lang="ru-RU" sz="1800" b="0" i="0" u="none" strike="noStrike" noProof="0" err="1">
                          <a:latin typeface="Calibri"/>
                        </a:rPr>
                        <a:t>руб</a:t>
                      </a:r>
                      <a:endParaRPr lang="ru-RU" err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34839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b="0" i="0" u="none" strike="noStrike" noProof="0">
                          <a:latin typeface="Calibri"/>
                        </a:rPr>
                        <a:t>Закупка материалов и комплектующих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ru-RU" sz="1800" b="0" i="0" u="none" strike="noStrike" noProof="0">
                          <a:latin typeface="Calibri"/>
                        </a:rPr>
                        <a:t>-250 000 </a:t>
                      </a:r>
                      <a:r>
                        <a:rPr lang="ru-RU" sz="1800" b="0" i="0" u="none" strike="noStrike" noProof="0" err="1">
                          <a:latin typeface="Calibri"/>
                        </a:rPr>
                        <a:t>руб</a:t>
                      </a:r>
                      <a:endParaRPr lang="ru-RU" err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90072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ru-RU" sz="1800" b="0" i="0" u="none" strike="noStrike" noProof="0">
                          <a:latin typeface="Calibri"/>
                        </a:rPr>
                        <a:t>Ежемесячные расходы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ru-RU" sz="1800" b="0" i="0" u="none" strike="noStrike" noProof="0">
                          <a:latin typeface="Calibri"/>
                        </a:rPr>
                        <a:t>-120 000 </a:t>
                      </a:r>
                      <a:r>
                        <a:rPr lang="ru-RU" sz="1800" b="0" i="0" u="none" strike="noStrike" noProof="0" err="1">
                          <a:latin typeface="Calibri"/>
                        </a:rPr>
                        <a:t>руб</a:t>
                      </a:r>
                      <a:endParaRPr lang="ru-RU" err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21972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ru-RU" sz="1800" b="0" i="0" u="none" strike="noStrike" noProof="0">
                          <a:latin typeface="Calibri"/>
                        </a:rPr>
                        <a:t>Пиар-компания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ru-RU" sz="1800" b="0" i="0" u="none" strike="noStrike" noProof="0">
                          <a:latin typeface="Calibri"/>
                        </a:rPr>
                        <a:t>-30 000 </a:t>
                      </a:r>
                      <a:r>
                        <a:rPr lang="ru-RU" sz="1800" b="0" i="0" u="none" strike="noStrike" noProof="0" err="1">
                          <a:latin typeface="Calibri"/>
                        </a:rPr>
                        <a:t>руб</a:t>
                      </a:r>
                      <a:endParaRPr lang="ru-RU" err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3390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ru-RU" sz="1800" b="0" i="0" u="none" strike="noStrike" noProof="0">
                          <a:latin typeface="Calibri"/>
                        </a:rPr>
                        <a:t>Налоги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ru-RU" sz="1800" b="0" i="0" u="none" strike="noStrike" noProof="0">
                          <a:latin typeface="Calibri"/>
                        </a:rPr>
                        <a:t>-79 000 </a:t>
                      </a:r>
                      <a:r>
                        <a:rPr lang="ru-RU" sz="1800" b="0" i="0" u="none" strike="noStrike" noProof="0" err="1">
                          <a:latin typeface="Calibri"/>
                        </a:rPr>
                        <a:t>руб</a:t>
                      </a:r>
                      <a:endParaRPr lang="ru-RU" err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1432750"/>
                  </a:ext>
                </a:extLst>
              </a:tr>
              <a:tr h="370839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ru-RU" sz="1800" b="0" i="0" u="none" strike="noStrike" noProof="0">
                          <a:latin typeface="Calibri"/>
                        </a:rPr>
                        <a:t>Итоговая сумма расходов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ru-RU" sz="1800" b="0" i="0" u="none" strike="noStrike" noProof="0">
                          <a:latin typeface="Calibri"/>
                        </a:rPr>
                        <a:t>969 000 </a:t>
                      </a:r>
                      <a:r>
                        <a:rPr lang="ru-RU" sz="1800" b="0" i="0" u="none" strike="noStrike" noProof="0" err="1">
                          <a:latin typeface="Calibri"/>
                        </a:rPr>
                        <a:t>руб</a:t>
                      </a:r>
                      <a:endParaRPr lang="ru-RU" err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9014101"/>
                  </a:ext>
                </a:extLst>
              </a:tr>
              <a:tr h="370838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ru-RU" sz="1800" b="0" i="0" u="none" strike="noStrike" noProof="0">
                          <a:latin typeface="Calibri"/>
                        </a:rPr>
                        <a:t>Остаток средств (прибыль)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ru-RU" sz="1800" b="0" i="0" u="none" strike="noStrike" noProof="0">
                          <a:latin typeface="Calibri"/>
                        </a:rPr>
                        <a:t>531 000 </a:t>
                      </a:r>
                      <a:r>
                        <a:rPr lang="ru-RU" sz="1800" b="0" i="0" u="none" strike="noStrike" noProof="0" err="1">
                          <a:latin typeface="Calibri"/>
                        </a:rPr>
                        <a:t>руб</a:t>
                      </a:r>
                      <a:endParaRPr lang="ru-RU" err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9955477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7DB0831B-DC5F-4E1B-90A3-B93ABDE04A17}"/>
              </a:ext>
            </a:extLst>
          </p:cNvPr>
          <p:cNvSpPr txBox="1"/>
          <p:nvPr/>
        </p:nvSpPr>
        <p:spPr>
          <a:xfrm>
            <a:off x="4473190" y="4238730"/>
            <a:ext cx="2743200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2400">
                <a:cs typeface="Calibri"/>
              </a:rPr>
              <a:t>2 этап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76BA284-880E-4E91-B725-321545DD3BCF}"/>
              </a:ext>
            </a:extLst>
          </p:cNvPr>
          <p:cNvSpPr txBox="1"/>
          <p:nvPr/>
        </p:nvSpPr>
        <p:spPr>
          <a:xfrm>
            <a:off x="269632" y="4858378"/>
            <a:ext cx="11803463" cy="175432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ru-RU" b="1">
                <a:cs typeface="Calibri"/>
              </a:rPr>
              <a:t>Декабрь 2019 </a:t>
            </a:r>
            <a:r>
              <a:rPr lang="ru-RU">
                <a:cs typeface="Calibri"/>
              </a:rPr>
              <a:t>- увеличение штата до необходимой производственной мощности (50 самолетов в год), дооборудование цеха, активная пиар-компания.</a:t>
            </a:r>
            <a:endParaRPr lang="ru-RU"/>
          </a:p>
          <a:p>
            <a:endParaRPr lang="ru-RU"/>
          </a:p>
          <a:p>
            <a:r>
              <a:rPr lang="ru-RU" b="1">
                <a:cs typeface="Calibri"/>
              </a:rPr>
              <a:t>Декабрь 2019</a:t>
            </a:r>
            <a:r>
              <a:rPr lang="ru-RU">
                <a:cs typeface="Calibri"/>
              </a:rPr>
              <a:t> - февраль 2020 - выход на производственную мощность</a:t>
            </a:r>
            <a:endParaRPr lang="ru-RU"/>
          </a:p>
          <a:p>
            <a:endParaRPr lang="ru-RU"/>
          </a:p>
          <a:p>
            <a:r>
              <a:rPr lang="ru-RU" b="1">
                <a:cs typeface="Calibri"/>
              </a:rPr>
              <a:t>2020&lt;</a:t>
            </a:r>
            <a:r>
              <a:rPr lang="ru-RU">
                <a:cs typeface="Calibri"/>
              </a:rPr>
              <a:t> - дальнейшие расширение цеха, работа над новыми модификациями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61582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2">
            <a:extLst>
              <a:ext uri="{FF2B5EF4-FFF2-40B4-BE49-F238E27FC236}">
                <a16:creationId xmlns:a16="http://schemas.microsoft.com/office/drawing/2014/main" id="{B68282F3-6645-494A-A6BF-3BFD46C137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30149"/>
              </p:ext>
            </p:extLst>
          </p:nvPr>
        </p:nvGraphicFramePr>
        <p:xfrm>
          <a:off x="2011680" y="722376"/>
          <a:ext cx="8168640" cy="24942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84320">
                  <a:extLst>
                    <a:ext uri="{9D8B030D-6E8A-4147-A177-3AD203B41FA5}">
                      <a16:colId xmlns:a16="http://schemas.microsoft.com/office/drawing/2014/main" val="4107676051"/>
                    </a:ext>
                  </a:extLst>
                </a:gridCol>
                <a:gridCol w="4084320">
                  <a:extLst>
                    <a:ext uri="{9D8B030D-6E8A-4147-A177-3AD203B41FA5}">
                      <a16:colId xmlns:a16="http://schemas.microsoft.com/office/drawing/2014/main" val="3197044880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ru-RU" sz="3600" dirty="0"/>
                        <a:t>Общие первоначальные расходы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96105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Аренда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100 000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06080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Оснащение оборудованием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50 000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06703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Авиационная выставка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50 000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1624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Материалы и комплектующие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250 000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0855002"/>
                  </a:ext>
                </a:extLst>
              </a:tr>
              <a:tr h="370839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ru-RU" dirty="0"/>
                        <a:t>Общие расходы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ru-RU"/>
                        <a:t>450 000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02392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520482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Широкоэкранный</PresentationFormat>
  <Slides>9</Slides>
  <Notes>0</Notes>
  <HiddenSlides>0</HiddenSlide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Áèçíåñ-ïëàí ïðîåêòà Àâèàñòðîèòåëüíàÿ êîìïàíèÿ "GEGL-aero" </dc:title>
  <dc:creator/>
  <cp:revision>40</cp:revision>
  <dcterms:created xsi:type="dcterms:W3CDTF">2012-07-30T23:42:41Z</dcterms:created>
  <dcterms:modified xsi:type="dcterms:W3CDTF">2019-04-12T10:45:57Z</dcterms:modified>
</cp:coreProperties>
</file>