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4" r:id="rId8"/>
    <p:sldId id="262" r:id="rId9"/>
    <p:sldId id="266" r:id="rId10"/>
    <p:sldId id="263" r:id="rId11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65F72-F491-479A-B384-E00FC7EB39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8695A7-05C9-40E0-8691-69E2615EE2C9}">
      <dgm:prSet phldrT="[Texte]"/>
      <dgm:spPr/>
      <dgm:t>
        <a:bodyPr/>
        <a:lstStyle/>
        <a:p>
          <a:r>
            <a:rPr lang="fr-FR" dirty="0" smtClean="0"/>
            <a:t>LinkedIn</a:t>
          </a:r>
          <a:endParaRPr lang="fr-FR" dirty="0"/>
        </a:p>
      </dgm:t>
    </dgm:pt>
    <dgm:pt modelId="{320C83DC-D13B-4EC9-BFC5-475D5B371A32}" type="parTrans" cxnId="{44D5FC7A-8248-4B43-9982-6FF4747941DA}">
      <dgm:prSet/>
      <dgm:spPr/>
      <dgm:t>
        <a:bodyPr/>
        <a:lstStyle/>
        <a:p>
          <a:endParaRPr lang="fr-FR"/>
        </a:p>
      </dgm:t>
    </dgm:pt>
    <dgm:pt modelId="{1B3D6A50-1258-4261-8EEF-0B3FE5042F6A}" type="sibTrans" cxnId="{44D5FC7A-8248-4B43-9982-6FF4747941DA}">
      <dgm:prSet/>
      <dgm:spPr/>
      <dgm:t>
        <a:bodyPr/>
        <a:lstStyle/>
        <a:p>
          <a:endParaRPr lang="fr-FR"/>
        </a:p>
      </dgm:t>
    </dgm:pt>
    <dgm:pt modelId="{7889D853-DDB4-45CC-ADF3-C59B936E67E1}">
      <dgm:prSet phldrT="[Texte]"/>
      <dgm:spPr/>
      <dgm:t>
        <a:bodyPr/>
        <a:lstStyle/>
        <a:p>
          <a:r>
            <a:rPr lang="ru-RU" dirty="0" smtClean="0"/>
            <a:t>Создание группы "Новые горизонты", набор участников, обмен информацией</a:t>
          </a:r>
          <a:endParaRPr lang="fr-FR" dirty="0"/>
        </a:p>
      </dgm:t>
    </dgm:pt>
    <dgm:pt modelId="{C822EE78-8919-4AD4-A371-78446717B618}" type="parTrans" cxnId="{ACB8AA2A-7A98-4C0C-B0AB-8EAB53DABC28}">
      <dgm:prSet/>
      <dgm:spPr/>
      <dgm:t>
        <a:bodyPr/>
        <a:lstStyle/>
        <a:p>
          <a:endParaRPr lang="fr-FR"/>
        </a:p>
      </dgm:t>
    </dgm:pt>
    <dgm:pt modelId="{8329B05B-1D79-4EDE-885E-323BBC9127CF}" type="sibTrans" cxnId="{ACB8AA2A-7A98-4C0C-B0AB-8EAB53DABC28}">
      <dgm:prSet/>
      <dgm:spPr/>
      <dgm:t>
        <a:bodyPr/>
        <a:lstStyle/>
        <a:p>
          <a:endParaRPr lang="fr-FR"/>
        </a:p>
      </dgm:t>
    </dgm:pt>
    <dgm:pt modelId="{6B7D0EDC-1B6B-4422-9937-79EA66A8735C}">
      <dgm:prSet/>
      <dgm:spPr/>
      <dgm:t>
        <a:bodyPr/>
        <a:lstStyle/>
        <a:p>
          <a:r>
            <a:rPr lang="az-Cyrl-AZ" smtClean="0"/>
            <a:t>Поиск экспретов</a:t>
          </a:r>
          <a:endParaRPr lang="fr-FR"/>
        </a:p>
      </dgm:t>
    </dgm:pt>
    <dgm:pt modelId="{AA35BACE-F138-4094-A882-E39E760C0113}" type="parTrans" cxnId="{6071E2C2-082A-4D56-91C8-F870B4331D30}">
      <dgm:prSet/>
      <dgm:spPr/>
      <dgm:t>
        <a:bodyPr/>
        <a:lstStyle/>
        <a:p>
          <a:endParaRPr lang="fr-FR"/>
        </a:p>
      </dgm:t>
    </dgm:pt>
    <dgm:pt modelId="{82825517-693A-4475-A444-784B24B9559A}" type="sibTrans" cxnId="{6071E2C2-082A-4D56-91C8-F870B4331D30}">
      <dgm:prSet/>
      <dgm:spPr/>
      <dgm:t>
        <a:bodyPr/>
        <a:lstStyle/>
        <a:p>
          <a:endParaRPr lang="fr-FR"/>
        </a:p>
      </dgm:t>
    </dgm:pt>
    <dgm:pt modelId="{8CDAED92-7F25-4330-B583-F4A0DF11623A}">
      <dgm:prSet/>
      <dgm:spPr/>
      <dgm:t>
        <a:bodyPr/>
        <a:lstStyle/>
        <a:p>
          <a:r>
            <a:rPr lang="ru-RU" dirty="0" smtClean="0"/>
            <a:t>Поиск профессионалов, способных предоставить необходимую информацию, изучить проблематику и предложить конкретные </a:t>
          </a:r>
          <a:r>
            <a:rPr lang="az-Cyrl-AZ" dirty="0" smtClean="0"/>
            <a:t>действия</a:t>
          </a:r>
          <a:endParaRPr lang="fr-FR" dirty="0"/>
        </a:p>
      </dgm:t>
    </dgm:pt>
    <dgm:pt modelId="{E139BC77-65CF-4199-9147-693B53D97989}" type="parTrans" cxnId="{B54D952C-151C-43F7-A44C-9A22555DF154}">
      <dgm:prSet/>
      <dgm:spPr/>
      <dgm:t>
        <a:bodyPr/>
        <a:lstStyle/>
        <a:p>
          <a:endParaRPr lang="fr-FR"/>
        </a:p>
      </dgm:t>
    </dgm:pt>
    <dgm:pt modelId="{DE52809D-4F96-4702-91DA-7C16A0E63435}" type="sibTrans" cxnId="{B54D952C-151C-43F7-A44C-9A22555DF154}">
      <dgm:prSet/>
      <dgm:spPr/>
      <dgm:t>
        <a:bodyPr/>
        <a:lstStyle/>
        <a:p>
          <a:endParaRPr lang="fr-FR"/>
        </a:p>
      </dgm:t>
    </dgm:pt>
    <dgm:pt modelId="{EDDEBEA7-87F3-4DA3-A2AA-B28592BCA8EC}">
      <dgm:prSet/>
      <dgm:spPr/>
      <dgm:t>
        <a:bodyPr/>
        <a:lstStyle/>
        <a:p>
          <a:r>
            <a:rPr lang="az-Cyrl-AZ" smtClean="0"/>
            <a:t>Организация встреч</a:t>
          </a:r>
          <a:endParaRPr lang="fr-FR"/>
        </a:p>
      </dgm:t>
    </dgm:pt>
    <dgm:pt modelId="{11063C01-0463-4FE3-9215-33D69792F1A9}" type="parTrans" cxnId="{9CB803F7-7459-4A81-909A-FE895036A131}">
      <dgm:prSet/>
      <dgm:spPr/>
      <dgm:t>
        <a:bodyPr/>
        <a:lstStyle/>
        <a:p>
          <a:endParaRPr lang="fr-FR"/>
        </a:p>
      </dgm:t>
    </dgm:pt>
    <dgm:pt modelId="{056E57E2-DD20-46E3-A4DB-CD313B18E5AC}" type="sibTrans" cxnId="{9CB803F7-7459-4A81-909A-FE895036A131}">
      <dgm:prSet/>
      <dgm:spPr/>
      <dgm:t>
        <a:bodyPr/>
        <a:lstStyle/>
        <a:p>
          <a:endParaRPr lang="fr-FR"/>
        </a:p>
      </dgm:t>
    </dgm:pt>
    <dgm:pt modelId="{6735DE6F-F30D-49E2-9A03-CE904AED8517}">
      <dgm:prSet/>
      <dgm:spPr/>
      <dgm:t>
        <a:bodyPr/>
        <a:lstStyle/>
        <a:p>
          <a:r>
            <a:rPr lang="ru-RU" dirty="0" smtClean="0"/>
            <a:t>Поиск помещения для организации встреч между членами клуба и экспертами</a:t>
          </a:r>
          <a:r>
            <a:rPr lang="fr-FR" dirty="0" smtClean="0"/>
            <a:t> / </a:t>
          </a:r>
          <a:r>
            <a:rPr lang="ru-RU" dirty="0" smtClean="0"/>
            <a:t>регулярных собраний клуба</a:t>
          </a:r>
          <a:r>
            <a:rPr lang="fr-FR" dirty="0" smtClean="0"/>
            <a:t>, </a:t>
          </a:r>
          <a:r>
            <a:rPr lang="az-Cyrl-AZ" dirty="0" smtClean="0"/>
            <a:t>организация мероприятий</a:t>
          </a:r>
          <a:endParaRPr lang="fr-FR" dirty="0"/>
        </a:p>
      </dgm:t>
    </dgm:pt>
    <dgm:pt modelId="{0ED840DE-DE50-4483-AC9E-C257B757CCCC}" type="parTrans" cxnId="{9961B59E-6662-4E71-87E2-A125E1C69B31}">
      <dgm:prSet/>
      <dgm:spPr/>
      <dgm:t>
        <a:bodyPr/>
        <a:lstStyle/>
        <a:p>
          <a:endParaRPr lang="fr-FR"/>
        </a:p>
      </dgm:t>
    </dgm:pt>
    <dgm:pt modelId="{DD49EFA6-421F-45B5-A981-14CBB0112563}" type="sibTrans" cxnId="{9961B59E-6662-4E71-87E2-A125E1C69B31}">
      <dgm:prSet/>
      <dgm:spPr/>
      <dgm:t>
        <a:bodyPr/>
        <a:lstStyle/>
        <a:p>
          <a:endParaRPr lang="fr-FR"/>
        </a:p>
      </dgm:t>
    </dgm:pt>
    <dgm:pt modelId="{6D5628C1-1B92-41A3-8A2A-F60C254D70DA}" type="pres">
      <dgm:prSet presAssocID="{A9565F72-F491-479A-B384-E00FC7EB39F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96C1E-4A5C-4F68-974A-658BC768B1AD}" type="pres">
      <dgm:prSet presAssocID="{8C8695A7-05C9-40E0-8691-69E2615EE2C9}" presName="composite" presStyleCnt="0"/>
      <dgm:spPr/>
    </dgm:pt>
    <dgm:pt modelId="{77431813-D2D1-4E15-ADBF-D8F3B273991A}" type="pres">
      <dgm:prSet presAssocID="{8C8695A7-05C9-40E0-8691-69E2615EE2C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282951-8F86-4229-B82A-55ACB589C3B6}" type="pres">
      <dgm:prSet presAssocID="{8C8695A7-05C9-40E0-8691-69E2615EE2C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8A8FBC-855E-45F4-BE16-5FB77F51C1E2}" type="pres">
      <dgm:prSet presAssocID="{1B3D6A50-1258-4261-8EEF-0B3FE5042F6A}" presName="sp" presStyleCnt="0"/>
      <dgm:spPr/>
    </dgm:pt>
    <dgm:pt modelId="{F5692CC1-9CA7-4A22-9FFC-FD95CA71935B}" type="pres">
      <dgm:prSet presAssocID="{6B7D0EDC-1B6B-4422-9937-79EA66A8735C}" presName="composite" presStyleCnt="0"/>
      <dgm:spPr/>
    </dgm:pt>
    <dgm:pt modelId="{DEF0A8C3-74FE-4FA2-B6F7-E6B4E46D6785}" type="pres">
      <dgm:prSet presAssocID="{6B7D0EDC-1B6B-4422-9937-79EA66A8735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F38C0-D0EC-4759-99E5-83F11E4BE296}" type="pres">
      <dgm:prSet presAssocID="{6B7D0EDC-1B6B-4422-9937-79EA66A8735C}" presName="descendantText" presStyleLbl="alignAcc1" presStyleIdx="1" presStyleCnt="3" custLinFactNeighborX="510" custLinFactNeighborY="-13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54EB28-31C6-4273-B484-895C23C7CD93}" type="pres">
      <dgm:prSet presAssocID="{82825517-693A-4475-A444-784B24B9559A}" presName="sp" presStyleCnt="0"/>
      <dgm:spPr/>
    </dgm:pt>
    <dgm:pt modelId="{80D4C1C9-31A9-4C6C-B092-328CB21A6273}" type="pres">
      <dgm:prSet presAssocID="{EDDEBEA7-87F3-4DA3-A2AA-B28592BCA8EC}" presName="composite" presStyleCnt="0"/>
      <dgm:spPr/>
    </dgm:pt>
    <dgm:pt modelId="{F332CBED-F618-4310-9966-BDB73114E8FE}" type="pres">
      <dgm:prSet presAssocID="{EDDEBEA7-87F3-4DA3-A2AA-B28592BCA8E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927B7-FA5E-49C8-A71F-F4F10E6ADF3A}" type="pres">
      <dgm:prSet presAssocID="{EDDEBEA7-87F3-4DA3-A2AA-B28592BCA8E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CB8AA2A-7A98-4C0C-B0AB-8EAB53DABC28}" srcId="{8C8695A7-05C9-40E0-8691-69E2615EE2C9}" destId="{7889D853-DDB4-45CC-ADF3-C59B936E67E1}" srcOrd="0" destOrd="0" parTransId="{C822EE78-8919-4AD4-A371-78446717B618}" sibTransId="{8329B05B-1D79-4EDE-885E-323BBC9127CF}"/>
    <dgm:cxn modelId="{17D229A6-6396-4553-8782-8DD834EE2FDB}" type="presOf" srcId="{6B7D0EDC-1B6B-4422-9937-79EA66A8735C}" destId="{DEF0A8C3-74FE-4FA2-B6F7-E6B4E46D6785}" srcOrd="0" destOrd="0" presId="urn:microsoft.com/office/officeart/2005/8/layout/chevron2"/>
    <dgm:cxn modelId="{44D5FC7A-8248-4B43-9982-6FF4747941DA}" srcId="{A9565F72-F491-479A-B384-E00FC7EB39F8}" destId="{8C8695A7-05C9-40E0-8691-69E2615EE2C9}" srcOrd="0" destOrd="0" parTransId="{320C83DC-D13B-4EC9-BFC5-475D5B371A32}" sibTransId="{1B3D6A50-1258-4261-8EEF-0B3FE5042F6A}"/>
    <dgm:cxn modelId="{5255047E-EB1D-4631-8D77-67CEB1542AFE}" type="presOf" srcId="{7889D853-DDB4-45CC-ADF3-C59B936E67E1}" destId="{EB282951-8F86-4229-B82A-55ACB589C3B6}" srcOrd="0" destOrd="0" presId="urn:microsoft.com/office/officeart/2005/8/layout/chevron2"/>
    <dgm:cxn modelId="{B54D952C-151C-43F7-A44C-9A22555DF154}" srcId="{6B7D0EDC-1B6B-4422-9937-79EA66A8735C}" destId="{8CDAED92-7F25-4330-B583-F4A0DF11623A}" srcOrd="0" destOrd="0" parTransId="{E139BC77-65CF-4199-9147-693B53D97989}" sibTransId="{DE52809D-4F96-4702-91DA-7C16A0E63435}"/>
    <dgm:cxn modelId="{31F9991E-75A6-4DCA-A17B-B336A3A5A630}" type="presOf" srcId="{6735DE6F-F30D-49E2-9A03-CE904AED8517}" destId="{D3E927B7-FA5E-49C8-A71F-F4F10E6ADF3A}" srcOrd="0" destOrd="0" presId="urn:microsoft.com/office/officeart/2005/8/layout/chevron2"/>
    <dgm:cxn modelId="{6071E2C2-082A-4D56-91C8-F870B4331D30}" srcId="{A9565F72-F491-479A-B384-E00FC7EB39F8}" destId="{6B7D0EDC-1B6B-4422-9937-79EA66A8735C}" srcOrd="1" destOrd="0" parTransId="{AA35BACE-F138-4094-A882-E39E760C0113}" sibTransId="{82825517-693A-4475-A444-784B24B9559A}"/>
    <dgm:cxn modelId="{9CB803F7-7459-4A81-909A-FE895036A131}" srcId="{A9565F72-F491-479A-B384-E00FC7EB39F8}" destId="{EDDEBEA7-87F3-4DA3-A2AA-B28592BCA8EC}" srcOrd="2" destOrd="0" parTransId="{11063C01-0463-4FE3-9215-33D69792F1A9}" sibTransId="{056E57E2-DD20-46E3-A4DB-CD313B18E5AC}"/>
    <dgm:cxn modelId="{92558507-DCF4-4B7A-8C87-47A51170F12E}" type="presOf" srcId="{8CDAED92-7F25-4330-B583-F4A0DF11623A}" destId="{B8EF38C0-D0EC-4759-99E5-83F11E4BE296}" srcOrd="0" destOrd="0" presId="urn:microsoft.com/office/officeart/2005/8/layout/chevron2"/>
    <dgm:cxn modelId="{A3FDBF3E-174C-4ED8-8F3B-15B119B747CA}" type="presOf" srcId="{EDDEBEA7-87F3-4DA3-A2AA-B28592BCA8EC}" destId="{F332CBED-F618-4310-9966-BDB73114E8FE}" srcOrd="0" destOrd="0" presId="urn:microsoft.com/office/officeart/2005/8/layout/chevron2"/>
    <dgm:cxn modelId="{9961B59E-6662-4E71-87E2-A125E1C69B31}" srcId="{EDDEBEA7-87F3-4DA3-A2AA-B28592BCA8EC}" destId="{6735DE6F-F30D-49E2-9A03-CE904AED8517}" srcOrd="0" destOrd="0" parTransId="{0ED840DE-DE50-4483-AC9E-C257B757CCCC}" sibTransId="{DD49EFA6-421F-45B5-A981-14CBB0112563}"/>
    <dgm:cxn modelId="{0FE42CED-9DE5-4A3B-B7D0-3A8C9004A9CD}" type="presOf" srcId="{8C8695A7-05C9-40E0-8691-69E2615EE2C9}" destId="{77431813-D2D1-4E15-ADBF-D8F3B273991A}" srcOrd="0" destOrd="0" presId="urn:microsoft.com/office/officeart/2005/8/layout/chevron2"/>
    <dgm:cxn modelId="{F67D12FF-66F9-404D-842C-C1920062559E}" type="presOf" srcId="{A9565F72-F491-479A-B384-E00FC7EB39F8}" destId="{6D5628C1-1B92-41A3-8A2A-F60C254D70DA}" srcOrd="0" destOrd="0" presId="urn:microsoft.com/office/officeart/2005/8/layout/chevron2"/>
    <dgm:cxn modelId="{9EEA524A-FED8-4448-B8DF-388F20322BD5}" type="presParOf" srcId="{6D5628C1-1B92-41A3-8A2A-F60C254D70DA}" destId="{DB896C1E-4A5C-4F68-974A-658BC768B1AD}" srcOrd="0" destOrd="0" presId="urn:microsoft.com/office/officeart/2005/8/layout/chevron2"/>
    <dgm:cxn modelId="{D6033369-14EF-441D-89DB-73793E9766A7}" type="presParOf" srcId="{DB896C1E-4A5C-4F68-974A-658BC768B1AD}" destId="{77431813-D2D1-4E15-ADBF-D8F3B273991A}" srcOrd="0" destOrd="0" presId="urn:microsoft.com/office/officeart/2005/8/layout/chevron2"/>
    <dgm:cxn modelId="{C9A3F57A-A1C6-4B93-BD4A-1A7F5AE48EA5}" type="presParOf" srcId="{DB896C1E-4A5C-4F68-974A-658BC768B1AD}" destId="{EB282951-8F86-4229-B82A-55ACB589C3B6}" srcOrd="1" destOrd="0" presId="urn:microsoft.com/office/officeart/2005/8/layout/chevron2"/>
    <dgm:cxn modelId="{F2820700-AA24-4EDF-8008-F04A3044D6D9}" type="presParOf" srcId="{6D5628C1-1B92-41A3-8A2A-F60C254D70DA}" destId="{198A8FBC-855E-45F4-BE16-5FB77F51C1E2}" srcOrd="1" destOrd="0" presId="urn:microsoft.com/office/officeart/2005/8/layout/chevron2"/>
    <dgm:cxn modelId="{E79A48A0-76C7-444E-BFA1-ACF1892A2AE8}" type="presParOf" srcId="{6D5628C1-1B92-41A3-8A2A-F60C254D70DA}" destId="{F5692CC1-9CA7-4A22-9FFC-FD95CA71935B}" srcOrd="2" destOrd="0" presId="urn:microsoft.com/office/officeart/2005/8/layout/chevron2"/>
    <dgm:cxn modelId="{E6EFF05C-5918-460D-8E2C-58E35C0B6FEC}" type="presParOf" srcId="{F5692CC1-9CA7-4A22-9FFC-FD95CA71935B}" destId="{DEF0A8C3-74FE-4FA2-B6F7-E6B4E46D6785}" srcOrd="0" destOrd="0" presId="urn:microsoft.com/office/officeart/2005/8/layout/chevron2"/>
    <dgm:cxn modelId="{1C30D10F-548F-499B-AA7F-2F2178787B41}" type="presParOf" srcId="{F5692CC1-9CA7-4A22-9FFC-FD95CA71935B}" destId="{B8EF38C0-D0EC-4759-99E5-83F11E4BE296}" srcOrd="1" destOrd="0" presId="urn:microsoft.com/office/officeart/2005/8/layout/chevron2"/>
    <dgm:cxn modelId="{ACEDD51C-DA5D-4979-940F-9A211CE52766}" type="presParOf" srcId="{6D5628C1-1B92-41A3-8A2A-F60C254D70DA}" destId="{AA54EB28-31C6-4273-B484-895C23C7CD93}" srcOrd="3" destOrd="0" presId="urn:microsoft.com/office/officeart/2005/8/layout/chevron2"/>
    <dgm:cxn modelId="{1C040E75-0B2E-4835-936C-DB551A82FBE5}" type="presParOf" srcId="{6D5628C1-1B92-41A3-8A2A-F60C254D70DA}" destId="{80D4C1C9-31A9-4C6C-B092-328CB21A6273}" srcOrd="4" destOrd="0" presId="urn:microsoft.com/office/officeart/2005/8/layout/chevron2"/>
    <dgm:cxn modelId="{35ECE596-E8B3-4FA3-971C-4C2730B5BEDA}" type="presParOf" srcId="{80D4C1C9-31A9-4C6C-B092-328CB21A6273}" destId="{F332CBED-F618-4310-9966-BDB73114E8FE}" srcOrd="0" destOrd="0" presId="urn:microsoft.com/office/officeart/2005/8/layout/chevron2"/>
    <dgm:cxn modelId="{D61F4018-0110-4974-A26F-8B6174B801FE}" type="presParOf" srcId="{80D4C1C9-31A9-4C6C-B092-328CB21A6273}" destId="{D3E927B7-FA5E-49C8-A71F-F4F10E6ADF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52C7B-47CC-42F7-B305-547BFB8540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ECC508E-DB3F-4E4D-A6FB-045CCF646217}">
      <dgm:prSet/>
      <dgm:spPr/>
      <dgm:t>
        <a:bodyPr/>
        <a:lstStyle/>
        <a:p>
          <a:r>
            <a:rPr lang="az-Cyrl-AZ" dirty="0" smtClean="0"/>
            <a:t>Достоверная, проверенная, актуальная информация</a:t>
          </a:r>
          <a:r>
            <a:rPr lang="fr-FR" dirty="0" smtClean="0"/>
            <a:t> </a:t>
          </a:r>
          <a:r>
            <a:rPr lang="az-Cyrl-AZ" dirty="0" smtClean="0"/>
            <a:t>по каждому индивидуальному запросу</a:t>
          </a:r>
          <a:r>
            <a:rPr lang="fr-FR" dirty="0" smtClean="0"/>
            <a:t>,</a:t>
          </a:r>
          <a:r>
            <a:rPr lang="az-Cyrl-AZ" dirty="0" smtClean="0"/>
            <a:t> благодаря профессиональной сети экспертов-партнёров</a:t>
          </a:r>
          <a:endParaRPr lang="fr-FR" dirty="0"/>
        </a:p>
      </dgm:t>
    </dgm:pt>
    <dgm:pt modelId="{C4856DA6-4B9C-4CB2-9951-8CE9A97C6EA8}" type="parTrans" cxnId="{53E9CE08-AFD2-4862-9A61-C5AE0735D858}">
      <dgm:prSet/>
      <dgm:spPr/>
      <dgm:t>
        <a:bodyPr/>
        <a:lstStyle/>
        <a:p>
          <a:endParaRPr lang="fr-FR"/>
        </a:p>
      </dgm:t>
    </dgm:pt>
    <dgm:pt modelId="{967E0ED0-91A2-49B8-89B7-E4C7437348FA}" type="sibTrans" cxnId="{53E9CE08-AFD2-4862-9A61-C5AE0735D858}">
      <dgm:prSet/>
      <dgm:spPr/>
      <dgm:t>
        <a:bodyPr/>
        <a:lstStyle/>
        <a:p>
          <a:endParaRPr lang="fr-FR"/>
        </a:p>
      </dgm:t>
    </dgm:pt>
    <dgm:pt modelId="{6646BDEE-21DF-49CD-83A0-0D0AE75BFED4}">
      <dgm:prSet/>
      <dgm:spPr/>
      <dgm:t>
        <a:bodyPr/>
        <a:lstStyle/>
        <a:p>
          <a:r>
            <a:rPr lang="ru-RU" dirty="0" smtClean="0"/>
            <a:t>Бесплатные приём, изучение и сопровождение проекта, поиск и представление нужных контактов по интересующ</a:t>
          </a:r>
          <a:r>
            <a:rPr lang="az-Cyrl-AZ" dirty="0" smtClean="0"/>
            <a:t>им</a:t>
          </a:r>
          <a:r>
            <a:rPr lang="ru-RU" dirty="0" smtClean="0"/>
            <a:t> вопрос</a:t>
          </a:r>
          <a:r>
            <a:rPr lang="az-Cyrl-AZ" dirty="0" smtClean="0"/>
            <a:t>ам</a:t>
          </a:r>
          <a:endParaRPr lang="fr-FR" dirty="0"/>
        </a:p>
      </dgm:t>
    </dgm:pt>
    <dgm:pt modelId="{3EE905F9-A345-44FD-9CF5-ACF427E2DF25}" type="parTrans" cxnId="{16A2CF33-0428-4830-B3E8-8FBFFD4CD3A0}">
      <dgm:prSet/>
      <dgm:spPr/>
      <dgm:t>
        <a:bodyPr/>
        <a:lstStyle/>
        <a:p>
          <a:endParaRPr lang="fr-FR"/>
        </a:p>
      </dgm:t>
    </dgm:pt>
    <dgm:pt modelId="{A186E749-C0DE-4632-AA56-58251A1A49BC}" type="sibTrans" cxnId="{16A2CF33-0428-4830-B3E8-8FBFFD4CD3A0}">
      <dgm:prSet/>
      <dgm:spPr/>
      <dgm:t>
        <a:bodyPr/>
        <a:lstStyle/>
        <a:p>
          <a:endParaRPr lang="fr-FR"/>
        </a:p>
      </dgm:t>
    </dgm:pt>
    <dgm:pt modelId="{E46EC442-3777-498B-8BC2-8649614DFD25}">
      <dgm:prSet/>
      <dgm:spPr/>
      <dgm:t>
        <a:bodyPr/>
        <a:lstStyle/>
        <a:p>
          <a:r>
            <a:rPr lang="ru-RU" dirty="0" smtClean="0"/>
            <a:t>Работа в режиме "Проект" : от идеи к реализации, с развитием исходящих экономических тем и их </a:t>
          </a:r>
          <a:r>
            <a:rPr lang="az-Cyrl-AZ" dirty="0" smtClean="0"/>
            <a:t>последующей подачей</a:t>
          </a:r>
          <a:r>
            <a:rPr lang="fr-FR" dirty="0" smtClean="0"/>
            <a:t> </a:t>
          </a:r>
          <a:r>
            <a:rPr lang="ru-RU" dirty="0" smtClean="0"/>
            <a:t>более широкой аудитории </a:t>
          </a:r>
          <a:endParaRPr lang="fr-FR" dirty="0"/>
        </a:p>
      </dgm:t>
    </dgm:pt>
    <dgm:pt modelId="{2689DA6E-4A6F-456C-8BA9-3797A6D229E5}" type="parTrans" cxnId="{79EE5FB6-41E4-4034-8D63-B78E798FBAB0}">
      <dgm:prSet/>
      <dgm:spPr/>
      <dgm:t>
        <a:bodyPr/>
        <a:lstStyle/>
        <a:p>
          <a:endParaRPr lang="fr-FR"/>
        </a:p>
      </dgm:t>
    </dgm:pt>
    <dgm:pt modelId="{DFD09AD2-BBDA-4E1C-A071-113D4A6F2E4C}" type="sibTrans" cxnId="{79EE5FB6-41E4-4034-8D63-B78E798FBAB0}">
      <dgm:prSet/>
      <dgm:spPr/>
      <dgm:t>
        <a:bodyPr/>
        <a:lstStyle/>
        <a:p>
          <a:endParaRPr lang="fr-FR"/>
        </a:p>
      </dgm:t>
    </dgm:pt>
    <dgm:pt modelId="{8F6F4BC5-0301-4D41-96E1-D68811CD79A9}" type="pres">
      <dgm:prSet presAssocID="{3DC52C7B-47CC-42F7-B305-547BFB8540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4E1333A-DA59-46F1-86D1-9E4EBC64DB15}" type="pres">
      <dgm:prSet presAssocID="{3DC52C7B-47CC-42F7-B305-547BFB854042}" presName="Name1" presStyleCnt="0"/>
      <dgm:spPr/>
    </dgm:pt>
    <dgm:pt modelId="{17BC78F4-BFBB-4F68-93DD-95449F5D7706}" type="pres">
      <dgm:prSet presAssocID="{3DC52C7B-47CC-42F7-B305-547BFB854042}" presName="cycle" presStyleCnt="0"/>
      <dgm:spPr/>
    </dgm:pt>
    <dgm:pt modelId="{2A1A0E86-E8AC-4FB8-9033-BE61575F983E}" type="pres">
      <dgm:prSet presAssocID="{3DC52C7B-47CC-42F7-B305-547BFB854042}" presName="srcNode" presStyleLbl="node1" presStyleIdx="0" presStyleCnt="3"/>
      <dgm:spPr/>
    </dgm:pt>
    <dgm:pt modelId="{D1DAB1C9-6741-4EBF-99B4-78B20FC91F42}" type="pres">
      <dgm:prSet presAssocID="{3DC52C7B-47CC-42F7-B305-547BFB854042}" presName="conn" presStyleLbl="parChTrans1D2" presStyleIdx="0" presStyleCnt="1"/>
      <dgm:spPr/>
      <dgm:t>
        <a:bodyPr/>
        <a:lstStyle/>
        <a:p>
          <a:endParaRPr lang="fr-FR"/>
        </a:p>
      </dgm:t>
    </dgm:pt>
    <dgm:pt modelId="{736BE793-5106-4907-92A0-A226E914BB6E}" type="pres">
      <dgm:prSet presAssocID="{3DC52C7B-47CC-42F7-B305-547BFB854042}" presName="extraNode" presStyleLbl="node1" presStyleIdx="0" presStyleCnt="3"/>
      <dgm:spPr/>
    </dgm:pt>
    <dgm:pt modelId="{49795B0B-1674-44F8-B077-35786737253F}" type="pres">
      <dgm:prSet presAssocID="{3DC52C7B-47CC-42F7-B305-547BFB854042}" presName="dstNode" presStyleLbl="node1" presStyleIdx="0" presStyleCnt="3"/>
      <dgm:spPr/>
    </dgm:pt>
    <dgm:pt modelId="{262F42CE-C62C-4802-9436-2164CA996BF3}" type="pres">
      <dgm:prSet presAssocID="{3ECC508E-DB3F-4E4D-A6FB-045CCF64621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DB0C45-6810-454D-B0BC-2B4EB8F4158F}" type="pres">
      <dgm:prSet presAssocID="{3ECC508E-DB3F-4E4D-A6FB-045CCF646217}" presName="accent_1" presStyleCnt="0"/>
      <dgm:spPr/>
    </dgm:pt>
    <dgm:pt modelId="{FD999F91-D20C-4092-867E-29565CF1C785}" type="pres">
      <dgm:prSet presAssocID="{3ECC508E-DB3F-4E4D-A6FB-045CCF646217}" presName="accentRepeatNode" presStyleLbl="solidFgAcc1" presStyleIdx="0" presStyleCnt="3"/>
      <dgm:spPr/>
    </dgm:pt>
    <dgm:pt modelId="{05682C08-A438-4CF6-860B-BCF8FD32465C}" type="pres">
      <dgm:prSet presAssocID="{6646BDEE-21DF-49CD-83A0-0D0AE75BFED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80ADA8-814A-4372-A90E-715320DA8F84}" type="pres">
      <dgm:prSet presAssocID="{6646BDEE-21DF-49CD-83A0-0D0AE75BFED4}" presName="accent_2" presStyleCnt="0"/>
      <dgm:spPr/>
    </dgm:pt>
    <dgm:pt modelId="{6131CBD3-1CD3-4265-9AC9-FAF60A96F860}" type="pres">
      <dgm:prSet presAssocID="{6646BDEE-21DF-49CD-83A0-0D0AE75BFED4}" presName="accentRepeatNode" presStyleLbl="solidFgAcc1" presStyleIdx="1" presStyleCnt="3"/>
      <dgm:spPr/>
    </dgm:pt>
    <dgm:pt modelId="{52B997E4-7D82-453C-A85B-28A7D8253C50}" type="pres">
      <dgm:prSet presAssocID="{E46EC442-3777-498B-8BC2-8649614DFD2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B3D78A-5A22-4D4C-95AC-52BF648F3045}" type="pres">
      <dgm:prSet presAssocID="{E46EC442-3777-498B-8BC2-8649614DFD25}" presName="accent_3" presStyleCnt="0"/>
      <dgm:spPr/>
    </dgm:pt>
    <dgm:pt modelId="{95B5A9E7-AF91-47E5-947C-E9BBE3974D0B}" type="pres">
      <dgm:prSet presAssocID="{E46EC442-3777-498B-8BC2-8649614DFD25}" presName="accentRepeatNode" presStyleLbl="solidFgAcc1" presStyleIdx="2" presStyleCnt="3"/>
      <dgm:spPr/>
    </dgm:pt>
  </dgm:ptLst>
  <dgm:cxnLst>
    <dgm:cxn modelId="{34F1CAF5-0FCC-41E0-95BE-81ACCD693ACB}" type="presOf" srcId="{6646BDEE-21DF-49CD-83A0-0D0AE75BFED4}" destId="{05682C08-A438-4CF6-860B-BCF8FD32465C}" srcOrd="0" destOrd="0" presId="urn:microsoft.com/office/officeart/2008/layout/VerticalCurvedList"/>
    <dgm:cxn modelId="{A8EF2EE8-FA9F-46AC-9D4A-914640D3CBF7}" type="presOf" srcId="{3DC52C7B-47CC-42F7-B305-547BFB854042}" destId="{8F6F4BC5-0301-4D41-96E1-D68811CD79A9}" srcOrd="0" destOrd="0" presId="urn:microsoft.com/office/officeart/2008/layout/VerticalCurvedList"/>
    <dgm:cxn modelId="{1E20B897-59B8-4111-999A-E06358CBE21A}" type="presOf" srcId="{3ECC508E-DB3F-4E4D-A6FB-045CCF646217}" destId="{262F42CE-C62C-4802-9436-2164CA996BF3}" srcOrd="0" destOrd="0" presId="urn:microsoft.com/office/officeart/2008/layout/VerticalCurvedList"/>
    <dgm:cxn modelId="{79EE5FB6-41E4-4034-8D63-B78E798FBAB0}" srcId="{3DC52C7B-47CC-42F7-B305-547BFB854042}" destId="{E46EC442-3777-498B-8BC2-8649614DFD25}" srcOrd="2" destOrd="0" parTransId="{2689DA6E-4A6F-456C-8BA9-3797A6D229E5}" sibTransId="{DFD09AD2-BBDA-4E1C-A071-113D4A6F2E4C}"/>
    <dgm:cxn modelId="{16A2CF33-0428-4830-B3E8-8FBFFD4CD3A0}" srcId="{3DC52C7B-47CC-42F7-B305-547BFB854042}" destId="{6646BDEE-21DF-49CD-83A0-0D0AE75BFED4}" srcOrd="1" destOrd="0" parTransId="{3EE905F9-A345-44FD-9CF5-ACF427E2DF25}" sibTransId="{A186E749-C0DE-4632-AA56-58251A1A49BC}"/>
    <dgm:cxn modelId="{528FF731-EE1C-41C0-A63B-841D46FBA9E8}" type="presOf" srcId="{967E0ED0-91A2-49B8-89B7-E4C7437348FA}" destId="{D1DAB1C9-6741-4EBF-99B4-78B20FC91F42}" srcOrd="0" destOrd="0" presId="urn:microsoft.com/office/officeart/2008/layout/VerticalCurvedList"/>
    <dgm:cxn modelId="{53E9CE08-AFD2-4862-9A61-C5AE0735D858}" srcId="{3DC52C7B-47CC-42F7-B305-547BFB854042}" destId="{3ECC508E-DB3F-4E4D-A6FB-045CCF646217}" srcOrd="0" destOrd="0" parTransId="{C4856DA6-4B9C-4CB2-9951-8CE9A97C6EA8}" sibTransId="{967E0ED0-91A2-49B8-89B7-E4C7437348FA}"/>
    <dgm:cxn modelId="{147F1C5C-6723-4B51-BD29-10FA576F88E5}" type="presOf" srcId="{E46EC442-3777-498B-8BC2-8649614DFD25}" destId="{52B997E4-7D82-453C-A85B-28A7D8253C50}" srcOrd="0" destOrd="0" presId="urn:microsoft.com/office/officeart/2008/layout/VerticalCurvedList"/>
    <dgm:cxn modelId="{CB048280-441E-44DF-8361-4A5596BA1C40}" type="presParOf" srcId="{8F6F4BC5-0301-4D41-96E1-D68811CD79A9}" destId="{44E1333A-DA59-46F1-86D1-9E4EBC64DB15}" srcOrd="0" destOrd="0" presId="urn:microsoft.com/office/officeart/2008/layout/VerticalCurvedList"/>
    <dgm:cxn modelId="{044D7C27-B670-4693-A85A-E48A15D03B25}" type="presParOf" srcId="{44E1333A-DA59-46F1-86D1-9E4EBC64DB15}" destId="{17BC78F4-BFBB-4F68-93DD-95449F5D7706}" srcOrd="0" destOrd="0" presId="urn:microsoft.com/office/officeart/2008/layout/VerticalCurvedList"/>
    <dgm:cxn modelId="{DA950B87-0920-4BE6-A140-24966B647FD7}" type="presParOf" srcId="{17BC78F4-BFBB-4F68-93DD-95449F5D7706}" destId="{2A1A0E86-E8AC-4FB8-9033-BE61575F983E}" srcOrd="0" destOrd="0" presId="urn:microsoft.com/office/officeart/2008/layout/VerticalCurvedList"/>
    <dgm:cxn modelId="{60BC1035-784F-4022-99EB-D87AB081BC59}" type="presParOf" srcId="{17BC78F4-BFBB-4F68-93DD-95449F5D7706}" destId="{D1DAB1C9-6741-4EBF-99B4-78B20FC91F42}" srcOrd="1" destOrd="0" presId="urn:microsoft.com/office/officeart/2008/layout/VerticalCurvedList"/>
    <dgm:cxn modelId="{C39BF525-E8D8-410C-8BDE-A8F220B2065C}" type="presParOf" srcId="{17BC78F4-BFBB-4F68-93DD-95449F5D7706}" destId="{736BE793-5106-4907-92A0-A226E914BB6E}" srcOrd="2" destOrd="0" presId="urn:microsoft.com/office/officeart/2008/layout/VerticalCurvedList"/>
    <dgm:cxn modelId="{1806B198-1771-4305-90DC-7AC1432EB880}" type="presParOf" srcId="{17BC78F4-BFBB-4F68-93DD-95449F5D7706}" destId="{49795B0B-1674-44F8-B077-35786737253F}" srcOrd="3" destOrd="0" presId="urn:microsoft.com/office/officeart/2008/layout/VerticalCurvedList"/>
    <dgm:cxn modelId="{EF0C6485-640D-409F-9486-824072494617}" type="presParOf" srcId="{44E1333A-DA59-46F1-86D1-9E4EBC64DB15}" destId="{262F42CE-C62C-4802-9436-2164CA996BF3}" srcOrd="1" destOrd="0" presId="urn:microsoft.com/office/officeart/2008/layout/VerticalCurvedList"/>
    <dgm:cxn modelId="{5FF349FE-33C3-4B56-98A5-782089B03B26}" type="presParOf" srcId="{44E1333A-DA59-46F1-86D1-9E4EBC64DB15}" destId="{53DB0C45-6810-454D-B0BC-2B4EB8F4158F}" srcOrd="2" destOrd="0" presId="urn:microsoft.com/office/officeart/2008/layout/VerticalCurvedList"/>
    <dgm:cxn modelId="{87C75A2E-B948-4441-A157-406C092EF54D}" type="presParOf" srcId="{53DB0C45-6810-454D-B0BC-2B4EB8F4158F}" destId="{FD999F91-D20C-4092-867E-29565CF1C785}" srcOrd="0" destOrd="0" presId="urn:microsoft.com/office/officeart/2008/layout/VerticalCurvedList"/>
    <dgm:cxn modelId="{FAE72A9F-6A32-444D-A9BE-3D05CF4E18BC}" type="presParOf" srcId="{44E1333A-DA59-46F1-86D1-9E4EBC64DB15}" destId="{05682C08-A438-4CF6-860B-BCF8FD32465C}" srcOrd="3" destOrd="0" presId="urn:microsoft.com/office/officeart/2008/layout/VerticalCurvedList"/>
    <dgm:cxn modelId="{6EDA1C0A-8211-4532-98C5-EA304BDFD6E9}" type="presParOf" srcId="{44E1333A-DA59-46F1-86D1-9E4EBC64DB15}" destId="{4C80ADA8-814A-4372-A90E-715320DA8F84}" srcOrd="4" destOrd="0" presId="urn:microsoft.com/office/officeart/2008/layout/VerticalCurvedList"/>
    <dgm:cxn modelId="{C65D7C87-5ED6-4411-9EBC-85530FCB92CD}" type="presParOf" srcId="{4C80ADA8-814A-4372-A90E-715320DA8F84}" destId="{6131CBD3-1CD3-4265-9AC9-FAF60A96F860}" srcOrd="0" destOrd="0" presId="urn:microsoft.com/office/officeart/2008/layout/VerticalCurvedList"/>
    <dgm:cxn modelId="{DC27DD57-CE98-4DD9-B850-68FF5BD3EB99}" type="presParOf" srcId="{44E1333A-DA59-46F1-86D1-9E4EBC64DB15}" destId="{52B997E4-7D82-453C-A85B-28A7D8253C50}" srcOrd="5" destOrd="0" presId="urn:microsoft.com/office/officeart/2008/layout/VerticalCurvedList"/>
    <dgm:cxn modelId="{05571EE3-D804-4F87-BE3B-3B2ADD1CACEB}" type="presParOf" srcId="{44E1333A-DA59-46F1-86D1-9E4EBC64DB15}" destId="{A3B3D78A-5A22-4D4C-95AC-52BF648F3045}" srcOrd="6" destOrd="0" presId="urn:microsoft.com/office/officeart/2008/layout/VerticalCurvedList"/>
    <dgm:cxn modelId="{2326B5A6-9711-480A-8C52-756EC986BBB5}" type="presParOf" srcId="{A3B3D78A-5A22-4D4C-95AC-52BF648F3045}" destId="{95B5A9E7-AF91-47E5-947C-E9BBE3974D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31813-D2D1-4E15-ADBF-D8F3B273991A}">
      <dsp:nvSpPr>
        <dsp:cNvPr id="0" name=""/>
        <dsp:cNvSpPr/>
      </dsp:nvSpPr>
      <dsp:spPr>
        <a:xfrm rot="5400000">
          <a:off x="-146380" y="147648"/>
          <a:ext cx="975870" cy="6831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LinkedIn</a:t>
          </a:r>
          <a:endParaRPr lang="fr-FR" sz="900" kern="1200" dirty="0"/>
        </a:p>
      </dsp:txBody>
      <dsp:txXfrm rot="-5400000">
        <a:off x="1" y="342823"/>
        <a:ext cx="683109" cy="292761"/>
      </dsp:txXfrm>
    </dsp:sp>
    <dsp:sp modelId="{EB282951-8F86-4229-B82A-55ACB589C3B6}">
      <dsp:nvSpPr>
        <dsp:cNvPr id="0" name=""/>
        <dsp:cNvSpPr/>
      </dsp:nvSpPr>
      <dsp:spPr>
        <a:xfrm rot="5400000">
          <a:off x="3048732" y="-2364356"/>
          <a:ext cx="634315" cy="5365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Создание группы "Новые горизонты", набор участников, обмен информацией</a:t>
          </a:r>
          <a:endParaRPr lang="fr-FR" sz="1300" kern="1200" dirty="0"/>
        </a:p>
      </dsp:txBody>
      <dsp:txXfrm rot="-5400000">
        <a:off x="683109" y="32232"/>
        <a:ext cx="5334597" cy="572385"/>
      </dsp:txXfrm>
    </dsp:sp>
    <dsp:sp modelId="{DEF0A8C3-74FE-4FA2-B6F7-E6B4E46D6785}">
      <dsp:nvSpPr>
        <dsp:cNvPr id="0" name=""/>
        <dsp:cNvSpPr/>
      </dsp:nvSpPr>
      <dsp:spPr>
        <a:xfrm rot="5400000">
          <a:off x="-146380" y="918585"/>
          <a:ext cx="975870" cy="6831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900" kern="1200" smtClean="0"/>
            <a:t>Поиск экспретов</a:t>
          </a:r>
          <a:endParaRPr lang="fr-FR" sz="900" kern="1200"/>
        </a:p>
      </dsp:txBody>
      <dsp:txXfrm rot="-5400000">
        <a:off x="1" y="1113760"/>
        <a:ext cx="683109" cy="292761"/>
      </dsp:txXfrm>
    </dsp:sp>
    <dsp:sp modelId="{B8EF38C0-D0EC-4759-99E5-83F11E4BE296}">
      <dsp:nvSpPr>
        <dsp:cNvPr id="0" name=""/>
        <dsp:cNvSpPr/>
      </dsp:nvSpPr>
      <dsp:spPr>
        <a:xfrm rot="5400000">
          <a:off x="3048732" y="-1601899"/>
          <a:ext cx="634315" cy="5365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Поиск профессионалов, способных предоставить необходимую информацию, изучить проблематику и предложить конкретные </a:t>
          </a:r>
          <a:r>
            <a:rPr lang="az-Cyrl-AZ" sz="1300" kern="1200" dirty="0" smtClean="0"/>
            <a:t>действия</a:t>
          </a:r>
          <a:endParaRPr lang="fr-FR" sz="1300" kern="1200" dirty="0"/>
        </a:p>
      </dsp:txBody>
      <dsp:txXfrm rot="-5400000">
        <a:off x="683109" y="794689"/>
        <a:ext cx="5334597" cy="572385"/>
      </dsp:txXfrm>
    </dsp:sp>
    <dsp:sp modelId="{F332CBED-F618-4310-9966-BDB73114E8FE}">
      <dsp:nvSpPr>
        <dsp:cNvPr id="0" name=""/>
        <dsp:cNvSpPr/>
      </dsp:nvSpPr>
      <dsp:spPr>
        <a:xfrm rot="5400000">
          <a:off x="-146380" y="1689522"/>
          <a:ext cx="975870" cy="6831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900" kern="1200" smtClean="0"/>
            <a:t>Организация встреч</a:t>
          </a:r>
          <a:endParaRPr lang="fr-FR" sz="900" kern="1200"/>
        </a:p>
      </dsp:txBody>
      <dsp:txXfrm rot="-5400000">
        <a:off x="1" y="1884697"/>
        <a:ext cx="683109" cy="292761"/>
      </dsp:txXfrm>
    </dsp:sp>
    <dsp:sp modelId="{D3E927B7-FA5E-49C8-A71F-F4F10E6ADF3A}">
      <dsp:nvSpPr>
        <dsp:cNvPr id="0" name=""/>
        <dsp:cNvSpPr/>
      </dsp:nvSpPr>
      <dsp:spPr>
        <a:xfrm rot="5400000">
          <a:off x="3048732" y="-822481"/>
          <a:ext cx="634315" cy="5365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Поиск помещения для организации встреч между членами клуба и экспертами</a:t>
          </a:r>
          <a:r>
            <a:rPr lang="fr-FR" sz="1300" kern="1200" dirty="0" smtClean="0"/>
            <a:t> / </a:t>
          </a:r>
          <a:r>
            <a:rPr lang="ru-RU" sz="1300" kern="1200" dirty="0" smtClean="0"/>
            <a:t>регулярных собраний клуба</a:t>
          </a:r>
          <a:r>
            <a:rPr lang="fr-FR" sz="1300" kern="1200" dirty="0" smtClean="0"/>
            <a:t>, </a:t>
          </a:r>
          <a:r>
            <a:rPr lang="az-Cyrl-AZ" sz="1300" kern="1200" dirty="0" smtClean="0"/>
            <a:t>организация мероприятий</a:t>
          </a:r>
          <a:endParaRPr lang="fr-FR" sz="1300" kern="1200" dirty="0"/>
        </a:p>
      </dsp:txBody>
      <dsp:txXfrm rot="-5400000">
        <a:off x="683109" y="1574107"/>
        <a:ext cx="5334597" cy="572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B1C9-6741-4EBF-99B4-78B20FC91F42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F42CE-C62C-4802-9436-2164CA996BF3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900" kern="1200" dirty="0" smtClean="0"/>
            <a:t>Достоверная, проверенная, актуальная информация</a:t>
          </a:r>
          <a:r>
            <a:rPr lang="fr-FR" sz="1900" kern="1200" dirty="0" smtClean="0"/>
            <a:t> </a:t>
          </a:r>
          <a:r>
            <a:rPr lang="az-Cyrl-AZ" sz="1900" kern="1200" dirty="0" smtClean="0"/>
            <a:t>по каждому индивидуальному запросу</a:t>
          </a:r>
          <a:r>
            <a:rPr lang="fr-FR" sz="1900" kern="1200" dirty="0" smtClean="0"/>
            <a:t>,</a:t>
          </a:r>
          <a:r>
            <a:rPr lang="az-Cyrl-AZ" sz="1900" kern="1200" dirty="0" smtClean="0"/>
            <a:t> благодаря профессиональной сети экспертов-партнёров</a:t>
          </a:r>
          <a:endParaRPr lang="fr-FR" sz="1900" kern="1200" dirty="0"/>
        </a:p>
      </dsp:txBody>
      <dsp:txXfrm>
        <a:off x="628203" y="452596"/>
        <a:ext cx="7538938" cy="905192"/>
      </dsp:txXfrm>
    </dsp:sp>
    <dsp:sp modelId="{FD999F91-D20C-4092-867E-29565CF1C785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82C08-A438-4CF6-860B-BCF8FD32465C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Бесплатные приём, изучение и сопровождение проекта, поиск и представление нужных контактов по интересующ</a:t>
          </a:r>
          <a:r>
            <a:rPr lang="az-Cyrl-AZ" sz="1900" kern="1200" dirty="0" smtClean="0"/>
            <a:t>им</a:t>
          </a:r>
          <a:r>
            <a:rPr lang="ru-RU" sz="1900" kern="1200" dirty="0" smtClean="0"/>
            <a:t> вопрос</a:t>
          </a:r>
          <a:r>
            <a:rPr lang="az-Cyrl-AZ" sz="1900" kern="1200" dirty="0" smtClean="0"/>
            <a:t>ам</a:t>
          </a:r>
          <a:endParaRPr lang="fr-FR" sz="1900" kern="1200" dirty="0"/>
        </a:p>
      </dsp:txBody>
      <dsp:txXfrm>
        <a:off x="957241" y="1810385"/>
        <a:ext cx="7209900" cy="905192"/>
      </dsp:txXfrm>
    </dsp:sp>
    <dsp:sp modelId="{6131CBD3-1CD3-4265-9AC9-FAF60A96F860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997E4-7D82-453C-A85B-28A7D8253C50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Работа в режиме "Проект" : от идеи к реализации, с развитием исходящих экономических тем и их </a:t>
          </a:r>
          <a:r>
            <a:rPr lang="az-Cyrl-AZ" sz="1900" kern="1200" dirty="0" smtClean="0"/>
            <a:t>последующей подачей</a:t>
          </a:r>
          <a:r>
            <a:rPr lang="fr-FR" sz="1900" kern="1200" dirty="0" smtClean="0"/>
            <a:t> </a:t>
          </a:r>
          <a:r>
            <a:rPr lang="ru-RU" sz="1900" kern="1200" dirty="0" smtClean="0"/>
            <a:t>более широкой аудитории </a:t>
          </a:r>
          <a:endParaRPr lang="fr-FR" sz="1900" kern="1200" dirty="0"/>
        </a:p>
      </dsp:txBody>
      <dsp:txXfrm>
        <a:off x="628203" y="3168174"/>
        <a:ext cx="7538938" cy="905192"/>
      </dsp:txXfrm>
    </dsp:sp>
    <dsp:sp modelId="{95B5A9E7-AF91-47E5-947C-E9BBE3974D0B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27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76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34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24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03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54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44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92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1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23FB-807E-46FF-9B67-85CDD6D92D05}" type="datetimeFigureOut">
              <a:rPr lang="fr-FR" smtClean="0"/>
              <a:pPr/>
              <a:t>30/05/2019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5C40-6809-4620-B89A-640CA760451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1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fr-russe.fr/" TargetMode="External"/><Relationship Id="rId3" Type="http://schemas.openxmlformats.org/officeDocument/2006/relationships/hyperlink" Target="http://dialoguefrancorusse.com/fr/" TargetMode="External"/><Relationship Id="rId7" Type="http://schemas.openxmlformats.org/officeDocument/2006/relationships/hyperlink" Target="https://www.france-russia.org/ru/" TargetMode="External"/><Relationship Id="rId2" Type="http://schemas.openxmlformats.org/officeDocument/2006/relationships/hyperlink" Target="https://dialogue-triano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rcle-kondratieff.com/" TargetMode="External"/><Relationship Id="rId5" Type="http://schemas.openxmlformats.org/officeDocument/2006/relationships/hyperlink" Target="http://obsfr.ru/fr/events.html" TargetMode="External"/><Relationship Id="rId4" Type="http://schemas.openxmlformats.org/officeDocument/2006/relationships/hyperlink" Target="https://www.ccifr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Франко-российский бизнесс клуб "Новые горизонты"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648072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/>
              <a:t>Под эгидой </a:t>
            </a:r>
            <a:r>
              <a:rPr lang="ru-RU" sz="1800" dirty="0"/>
              <a:t>Координационного Совета </a:t>
            </a:r>
            <a:r>
              <a:rPr lang="ru-RU" sz="1800" dirty="0" smtClean="0"/>
              <a:t>российских</a:t>
            </a:r>
            <a:r>
              <a:rPr lang="fr-FR" sz="1800" dirty="0" smtClean="0"/>
              <a:t>  </a:t>
            </a:r>
            <a:r>
              <a:rPr lang="az-Cyrl-AZ" sz="1800" dirty="0" smtClean="0"/>
              <a:t>Соотечественников</a:t>
            </a:r>
            <a:r>
              <a:rPr lang="fr-FR" sz="1800" dirty="0" smtClean="0"/>
              <a:t> </a:t>
            </a:r>
            <a:r>
              <a:rPr lang="az-Cyrl-AZ" sz="1800" dirty="0" smtClean="0"/>
              <a:t>и</a:t>
            </a:r>
            <a:r>
              <a:rPr lang="fr-FR" sz="1800" dirty="0"/>
              <a:t> </a:t>
            </a:r>
            <a:r>
              <a:rPr lang="ru-RU" sz="1800" dirty="0" smtClean="0"/>
              <a:t>Торгового </a:t>
            </a:r>
            <a:r>
              <a:rPr lang="ru-RU" sz="1800" dirty="0"/>
              <a:t>представительства Российской Федерации во </a:t>
            </a:r>
            <a:r>
              <a:rPr lang="ru-RU" sz="1800" dirty="0" smtClean="0"/>
              <a:t>Франции</a:t>
            </a:r>
            <a:r>
              <a:rPr lang="fr-FR" sz="1800" dirty="0" smtClean="0"/>
              <a:t>, </a:t>
            </a:r>
            <a:r>
              <a:rPr lang="ru-RU" sz="1800" dirty="0" smtClean="0"/>
              <a:t>Ассоциации </a:t>
            </a:r>
            <a:r>
              <a:rPr lang="ru-RU" sz="1800" dirty="0"/>
              <a:t>Франко-российский </a:t>
            </a:r>
            <a:r>
              <a:rPr lang="ru-RU" sz="1800" dirty="0" smtClean="0"/>
              <a:t>диалог</a:t>
            </a:r>
            <a:r>
              <a:rPr lang="fr-FR" sz="1800" dirty="0"/>
              <a:t> </a:t>
            </a:r>
            <a:r>
              <a:rPr lang="az-Cyrl-AZ" sz="1800" dirty="0"/>
              <a:t>и</a:t>
            </a:r>
            <a:r>
              <a:rPr lang="fr-FR" sz="1800" dirty="0" smtClean="0"/>
              <a:t> </a:t>
            </a:r>
            <a:r>
              <a:rPr lang="ru-RU" sz="1800" dirty="0" smtClean="0"/>
              <a:t>бизнес </a:t>
            </a:r>
            <a:r>
              <a:rPr lang="ru-RU" sz="1800" dirty="0"/>
              <a:t>клуба </a:t>
            </a:r>
            <a:r>
              <a:rPr lang="fr-FR" sz="1800" dirty="0" smtClean="0"/>
              <a:t>« </a:t>
            </a:r>
            <a:r>
              <a:rPr lang="ru-RU" sz="1800" dirty="0" smtClean="0"/>
              <a:t>Франция Россия</a:t>
            </a:r>
            <a:r>
              <a:rPr lang="fr-FR" sz="1800" dirty="0" smtClean="0"/>
              <a:t> »</a:t>
            </a:r>
            <a:r>
              <a:rPr lang="ru-RU" sz="1800" dirty="0" smtClean="0"/>
              <a:t> </a:t>
            </a:r>
            <a:r>
              <a:rPr lang="ru-RU" sz="1800" dirty="0"/>
              <a:t>в Ницце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2359898"/>
            <a:ext cx="6283547" cy="22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2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az-Cyrl-AZ" u="sng" dirty="0" smtClean="0"/>
              <a:t>Контакт</a:t>
            </a:r>
            <a:r>
              <a:rPr lang="az-Cyrl-AZ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endParaRPr lang="fr-FR" sz="1500" dirty="0" smtClean="0"/>
          </a:p>
          <a:p>
            <a:pPr marL="0" indent="0" algn="ctr">
              <a:buNone/>
            </a:pPr>
            <a:r>
              <a:rPr lang="ru-RU" dirty="0" smtClean="0"/>
              <a:t>Ирина ПАРИЗО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9 Rue Henriette </a:t>
            </a:r>
          </a:p>
          <a:p>
            <a:pPr marL="0" indent="0" algn="ctr">
              <a:buNone/>
            </a:pPr>
            <a:r>
              <a:rPr lang="fr-FR" dirty="0" smtClean="0"/>
              <a:t>91330 Yerres</a:t>
            </a:r>
          </a:p>
          <a:p>
            <a:pPr marL="0" indent="0" algn="ctr">
              <a:buNone/>
            </a:pPr>
            <a:r>
              <a:rPr lang="fr-FR" dirty="0" smtClean="0"/>
              <a:t>E-mail : irina.businessclub@gmail.com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06 26 81 59 16 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99760"/>
            <a:ext cx="3664821" cy="10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0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az-Cyrl-AZ" sz="4000" dirty="0" smtClean="0"/>
              <a:t>Идея клуба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06998"/>
          </a:xfrm>
        </p:spPr>
        <p:txBody>
          <a:bodyPr>
            <a:noAutofit/>
          </a:bodyPr>
          <a:lstStyle/>
          <a:p>
            <a:pPr algn="just"/>
            <a:endParaRPr lang="fr-FR" sz="1700" dirty="0" smtClean="0"/>
          </a:p>
          <a:p>
            <a:pPr algn="just"/>
            <a:r>
              <a:rPr lang="ru-RU" sz="1700" dirty="0" smtClean="0"/>
              <a:t>Идея бизнесс клуба возникла после многих лет общения с </a:t>
            </a:r>
            <a:r>
              <a:rPr lang="ru-RU" sz="1700" dirty="0" smtClean="0"/>
              <a:t>профессионалами</a:t>
            </a:r>
            <a:r>
              <a:rPr lang="fr-FR" sz="1700" dirty="0" smtClean="0"/>
              <a:t> </a:t>
            </a:r>
            <a:r>
              <a:rPr lang="az-Cyrl-AZ" sz="1700" dirty="0" smtClean="0"/>
              <a:t>и</a:t>
            </a:r>
            <a:r>
              <a:rPr lang="fr-FR" sz="1700" dirty="0" smtClean="0"/>
              <a:t> </a:t>
            </a:r>
            <a:r>
              <a:rPr lang="ru-RU" sz="1700" dirty="0" smtClean="0"/>
              <a:t>бизнесменами, </a:t>
            </a:r>
            <a:r>
              <a:rPr lang="ru-RU" sz="1700" dirty="0" smtClean="0"/>
              <a:t>которые не скрывают </a:t>
            </a:r>
            <a:r>
              <a:rPr lang="ru-RU" sz="1700" u="sng" dirty="0" smtClean="0"/>
              <a:t>интерес к сотрудничеству с Российской Федерацией</a:t>
            </a:r>
            <a:r>
              <a:rPr lang="ru-RU" sz="1700" dirty="0" smtClean="0"/>
              <a:t>, но которых </a:t>
            </a:r>
            <a:r>
              <a:rPr lang="ru-RU" sz="1700" u="sng" dirty="0" smtClean="0"/>
              <a:t>тормозит отсутствие достоверных и авторитетных источников с объективной и актуальной информацией</a:t>
            </a:r>
            <a:r>
              <a:rPr lang="fr-FR" sz="1700" dirty="0" smtClean="0"/>
              <a:t> </a:t>
            </a:r>
            <a:r>
              <a:rPr lang="ru-RU" sz="1700" dirty="0" smtClean="0"/>
              <a:t>об экономической ситуации в России, о влиянии американо-европейских</a:t>
            </a:r>
            <a:r>
              <a:rPr lang="fr-FR" sz="1700" dirty="0" smtClean="0"/>
              <a:t> </a:t>
            </a:r>
            <a:r>
              <a:rPr lang="ru-RU" sz="1700" dirty="0" smtClean="0"/>
              <a:t>санкций, порядке и правилах входа на российский рынок, поиске партнёров, деятельности Российской торгово-промышленной палаты  и ее территориальных представительств, о специфике российских регионов, юридической системе и статусе зарубежного предпринимателя, глобальном вопросе</a:t>
            </a:r>
            <a:r>
              <a:rPr lang="fr-FR" sz="1700" dirty="0" smtClean="0"/>
              <a:t> </a:t>
            </a:r>
            <a:r>
              <a:rPr lang="ru-RU" sz="1700" dirty="0" smtClean="0"/>
              <a:t>перспектив, стабильности и привлекательности российского рынка.</a:t>
            </a:r>
            <a:endParaRPr lang="fr-FR" sz="1700" dirty="0" smtClean="0"/>
          </a:p>
          <a:p>
            <a:pPr algn="just"/>
            <a:endParaRPr lang="fr-FR" sz="1700" dirty="0"/>
          </a:p>
          <a:p>
            <a:pPr algn="just"/>
            <a:endParaRPr lang="fr-FR" sz="5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33" y="5210175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04197"/>
            <a:ext cx="3816424" cy="96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4" y="4077072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805264"/>
            <a:ext cx="438378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0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az-Cyrl-AZ" sz="4000" dirty="0"/>
              <a:t>Потенциал и трудности сотрудничества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62982"/>
          </a:xfrm>
        </p:spPr>
        <p:txBody>
          <a:bodyPr>
            <a:noAutofit/>
          </a:bodyPr>
          <a:lstStyle/>
          <a:p>
            <a:pPr algn="just"/>
            <a:endParaRPr lang="fr-FR" sz="1700" dirty="0" smtClean="0"/>
          </a:p>
          <a:p>
            <a:pPr algn="just"/>
            <a:r>
              <a:rPr lang="ru-RU" sz="1700" dirty="0" smtClean="0"/>
              <a:t>Профессионалы неоднократно подчёркивают </a:t>
            </a:r>
            <a:r>
              <a:rPr lang="ru-RU" sz="1700" u="sng" dirty="0" smtClean="0"/>
              <a:t>большой потенциал российского рынка </a:t>
            </a:r>
            <a:r>
              <a:rPr lang="ru-RU" sz="1700" dirty="0" smtClean="0"/>
              <a:t>в таких областях, как распределение энергетических ресурсов, управление отходами, устойчивое развитие, новые технологии, кибербезопасность, город</a:t>
            </a:r>
            <a:r>
              <a:rPr lang="fr-FR" sz="1700" dirty="0" smtClean="0"/>
              <a:t>a</a:t>
            </a:r>
            <a:r>
              <a:rPr lang="ru-RU" sz="1700" dirty="0" smtClean="0"/>
              <a:t> будущего, общественный транспорт, туризм, сельское хозяйство и гуманитарная сфера.</a:t>
            </a:r>
            <a:endParaRPr lang="fr-FR" sz="500" dirty="0" smtClean="0"/>
          </a:p>
          <a:p>
            <a:pPr algn="just"/>
            <a:r>
              <a:rPr lang="ru-RU" sz="1700" dirty="0" smtClean="0"/>
              <a:t>Идея клуба - </a:t>
            </a:r>
            <a:r>
              <a:rPr lang="ru-RU" sz="1700" u="sng" dirty="0" smtClean="0"/>
              <a:t>найти</a:t>
            </a:r>
            <a:r>
              <a:rPr lang="ru-RU" sz="1700" dirty="0" smtClean="0"/>
              <a:t>, с поддержкой правительственных и неправительственных организаций, а также благодаря личным контактам, </a:t>
            </a:r>
            <a:r>
              <a:rPr lang="ru-RU" sz="1700" u="sng" dirty="0" smtClean="0"/>
              <a:t>компетентных людей, </a:t>
            </a:r>
            <a:r>
              <a:rPr lang="ru-RU" sz="1700" dirty="0" smtClean="0"/>
              <a:t>способных предоставить нужную информацию нужным собеседникам в нужное время, организовать пространство обмена и передачу информации с целью создания среды для</a:t>
            </a:r>
            <a:r>
              <a:rPr lang="fr-FR" sz="1700" dirty="0" smtClean="0"/>
              <a:t> </a:t>
            </a:r>
            <a:r>
              <a:rPr lang="ru-RU" sz="1700" dirty="0" smtClean="0"/>
              <a:t>взаимовыгодного развития франко-российского сотрудничества. </a:t>
            </a:r>
            <a:endParaRPr lang="fr-FR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16139"/>
            <a:ext cx="2808311" cy="154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19804"/>
            <a:ext cx="2841496" cy="153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4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az-Cyrl-AZ" dirty="0" smtClean="0"/>
              <a:t>Организация и деятельность клуба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Клуб "Новые горизонты" </a:t>
            </a:r>
            <a:r>
              <a:rPr lang="ru-RU" sz="1800" u="sng" dirty="0" smtClean="0"/>
              <a:t>бесплатно</a:t>
            </a:r>
            <a:r>
              <a:rPr lang="fr-FR" sz="1800" dirty="0" smtClean="0"/>
              <a:t> </a:t>
            </a:r>
            <a:r>
              <a:rPr lang="ru-RU" sz="1800" dirty="0" smtClean="0"/>
              <a:t>объединит профессионалов, заинтересованных в сотрудничестве с Россией. </a:t>
            </a:r>
            <a:r>
              <a:rPr lang="ru-RU" sz="1800" u="sng" dirty="0" smtClean="0"/>
              <a:t>Первый этап</a:t>
            </a:r>
            <a:r>
              <a:rPr lang="ru-RU" sz="1800" dirty="0" smtClean="0"/>
              <a:t> - создание открытой группы в сети ЛинкдИн, сбор и распространение информации по экономике, тенденциям, потреблению, новых проектах; набор членов клуба, обмен мнениями, поиск тем, интересующих группу</a:t>
            </a:r>
            <a:r>
              <a:rPr lang="fr-FR" sz="1800" dirty="0" smtClean="0"/>
              <a:t>, </a:t>
            </a:r>
            <a:r>
              <a:rPr lang="ru-RU" sz="1800" dirty="0" smtClean="0"/>
              <a:t>а также</a:t>
            </a:r>
            <a:r>
              <a:rPr lang="fr-FR" sz="1800" dirty="0" smtClean="0"/>
              <a:t> </a:t>
            </a:r>
            <a:r>
              <a:rPr lang="ru-RU" sz="1800" dirty="0" smtClean="0"/>
              <a:t>экспретов, способных ответить на спрос аудитории. </a:t>
            </a:r>
            <a:r>
              <a:rPr lang="ru-RU" sz="1800" u="sng" dirty="0" smtClean="0"/>
              <a:t>Второй этап</a:t>
            </a:r>
            <a:r>
              <a:rPr lang="fr-FR" sz="1800" dirty="0" smtClean="0"/>
              <a:t> - </a:t>
            </a:r>
            <a:r>
              <a:rPr lang="ru-RU" sz="1800" dirty="0" smtClean="0"/>
              <a:t>виртуальный формат деятельности клуба усилят встречи, круглые столы</a:t>
            </a:r>
            <a:r>
              <a:rPr lang="fr-FR" sz="1800" dirty="0" smtClean="0"/>
              <a:t>, </a:t>
            </a:r>
            <a:r>
              <a:rPr lang="ru-RU" sz="1800" dirty="0" smtClean="0"/>
              <a:t>консультации</a:t>
            </a:r>
            <a:r>
              <a:rPr lang="fr-FR" sz="1800" dirty="0" smtClean="0"/>
              <a:t> </a:t>
            </a:r>
            <a:r>
              <a:rPr lang="ru-RU" sz="1800" dirty="0" smtClean="0"/>
              <a:t>и внеплановые собрания</a:t>
            </a:r>
            <a:r>
              <a:rPr lang="fr-FR" sz="1800" dirty="0" smtClean="0"/>
              <a:t> (</a:t>
            </a:r>
            <a:r>
              <a:rPr lang="ru-RU" sz="1800" dirty="0" smtClean="0"/>
              <a:t>если этого требует контекст</a:t>
            </a:r>
            <a:r>
              <a:rPr lang="fr-FR" sz="1800" dirty="0" smtClean="0"/>
              <a:t>)</a:t>
            </a:r>
            <a:r>
              <a:rPr lang="ru-RU" sz="1800" dirty="0" smtClean="0"/>
              <a:t>. Поиск экспертов и помещения - главная задача для позитивного развития клуба</a:t>
            </a:r>
            <a:r>
              <a:rPr lang="fr-FR" sz="1800" dirty="0" smtClean="0"/>
              <a:t>. </a:t>
            </a:r>
          </a:p>
          <a:p>
            <a:pPr marL="0" indent="0" algn="just">
              <a:buNone/>
            </a:pPr>
            <a:endParaRPr lang="fr-FR" sz="500" dirty="0"/>
          </a:p>
          <a:p>
            <a:pPr marL="0" indent="0" algn="just">
              <a:buNone/>
            </a:pPr>
            <a:r>
              <a:rPr lang="ru-RU" sz="1800" dirty="0" smtClean="0"/>
              <a:t>Ритм : </a:t>
            </a:r>
            <a:r>
              <a:rPr lang="ru-RU" sz="1800" dirty="0"/>
              <a:t>одно </a:t>
            </a:r>
            <a:r>
              <a:rPr lang="ru-RU" sz="1800" dirty="0" smtClean="0"/>
              <a:t>собрание в триместр при запуске</a:t>
            </a:r>
            <a:r>
              <a:rPr lang="fr-FR" sz="1800" dirty="0" smtClean="0"/>
              <a:t> / </a:t>
            </a:r>
            <a:r>
              <a:rPr lang="ru-RU" sz="1800" dirty="0" smtClean="0"/>
              <a:t>одно в месяц в</a:t>
            </a:r>
            <a:r>
              <a:rPr lang="fr-FR" sz="1800" dirty="0" smtClean="0"/>
              <a:t> </a:t>
            </a:r>
            <a:r>
              <a:rPr lang="ru-RU" sz="1800" dirty="0" smtClean="0"/>
              <a:t>последств</a:t>
            </a:r>
            <a:r>
              <a:rPr lang="ru-RU" sz="1800" dirty="0"/>
              <a:t>и</a:t>
            </a:r>
            <a:r>
              <a:rPr lang="ru-RU" sz="1800" dirty="0" smtClean="0"/>
              <a:t>и</a:t>
            </a:r>
            <a:r>
              <a:rPr lang="ru-RU" sz="1800" dirty="0"/>
              <a:t>.</a:t>
            </a:r>
            <a:r>
              <a:rPr lang="fr-FR" sz="1800" dirty="0" smtClean="0"/>
              <a:t> </a:t>
            </a: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533148122"/>
              </p:ext>
            </p:extLst>
          </p:nvPr>
        </p:nvGraphicFramePr>
        <p:xfrm>
          <a:off x="1835696" y="4149080"/>
          <a:ext cx="604867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66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az-Cyrl-AZ" sz="3400" dirty="0" smtClean="0"/>
              <a:t>Кратко о существующих организациях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1800" dirty="0" smtClean="0">
                <a:hlinkClick r:id="rId2"/>
              </a:rPr>
              <a:t>https://dialogue-trianon.ru/</a:t>
            </a:r>
            <a:r>
              <a:rPr lang="fr-FR" sz="1800" dirty="0" smtClean="0"/>
              <a:t> Dialogue de Trianon</a:t>
            </a:r>
          </a:p>
          <a:p>
            <a:pPr marL="0" indent="0" algn="just">
              <a:buNone/>
            </a:pPr>
            <a:r>
              <a:rPr lang="ru-RU" sz="1800" dirty="0" smtClean="0"/>
              <a:t>Трианонский диалог (2017) : франко-русский форум и информационный портал, ведёт работу по сближению двух стран + организация мероприятий </a:t>
            </a:r>
            <a:endParaRPr lang="fr-FR" sz="1800" dirty="0" smtClean="0"/>
          </a:p>
          <a:p>
            <a:pPr algn="just"/>
            <a:r>
              <a:rPr lang="fr-FR" sz="1800" dirty="0" smtClean="0">
                <a:hlinkClick r:id="rId3"/>
              </a:rPr>
              <a:t>http://dialoguefrancorusse.com/fr/</a:t>
            </a:r>
            <a:r>
              <a:rPr lang="fr-FR" sz="1800" dirty="0" smtClean="0"/>
              <a:t> Dialogue franco-russe</a:t>
            </a:r>
          </a:p>
          <a:p>
            <a:pPr marL="0" indent="0" algn="just">
              <a:buNone/>
            </a:pPr>
            <a:r>
              <a:rPr lang="ru-RU" sz="1800" dirty="0" smtClean="0"/>
              <a:t>Ассоциация для развития культурных, экономических, политических и дипломатических связей с Россией</a:t>
            </a:r>
            <a:r>
              <a:rPr lang="fr-FR" sz="1800" dirty="0" smtClean="0"/>
              <a:t>; </a:t>
            </a:r>
            <a:r>
              <a:rPr lang="ru-RU" sz="1800" dirty="0" smtClean="0"/>
              <a:t>ежемесячные конференции</a:t>
            </a:r>
            <a:endParaRPr lang="fr-FR" sz="1800" dirty="0" smtClean="0"/>
          </a:p>
          <a:p>
            <a:pPr lvl="0" algn="just"/>
            <a:r>
              <a:rPr lang="fr-FR" sz="1800" dirty="0" smtClean="0">
                <a:hlinkClick r:id="rId4"/>
              </a:rPr>
              <a:t>https://www.ccifr.ru/</a:t>
            </a:r>
            <a:r>
              <a:rPr lang="fr-FR" sz="1800" dirty="0" smtClean="0"/>
              <a:t>  Chambre de commerce franco-russe basée à Moscou</a:t>
            </a:r>
          </a:p>
          <a:p>
            <a:pPr marL="0" lvl="0" indent="0" algn="just">
              <a:buNone/>
            </a:pPr>
            <a:r>
              <a:rPr lang="ru-RU" sz="1800" dirty="0" smtClean="0"/>
              <a:t>Миссия Франко-российской торгово-промышленной палаты (CCI France Russsie) - </a:t>
            </a:r>
          </a:p>
          <a:p>
            <a:pPr marL="0" lvl="0" indent="0" algn="just">
              <a:buNone/>
            </a:pPr>
            <a:r>
              <a:rPr lang="ru-RU" sz="1800" dirty="0" smtClean="0"/>
              <a:t>развитие экономического сотрудничества двух стран и сопровождение французских и российских компаний на каждом этапе развития бизнеса.</a:t>
            </a:r>
            <a:endParaRPr lang="fr-FR" sz="1800" dirty="0" smtClean="0"/>
          </a:p>
          <a:p>
            <a:pPr algn="just"/>
            <a:r>
              <a:rPr lang="fr-FR" sz="1800" dirty="0" smtClean="0">
                <a:hlinkClick r:id="rId5"/>
              </a:rPr>
              <a:t>http://obsfr.ru/fr/events.html</a:t>
            </a:r>
            <a:r>
              <a:rPr lang="fr-FR" sz="1800" dirty="0" smtClean="0"/>
              <a:t>/ Observatoire franco-russe</a:t>
            </a:r>
          </a:p>
          <a:p>
            <a:pPr marL="0" indent="0" algn="just">
              <a:buNone/>
            </a:pPr>
            <a:r>
              <a:rPr lang="ru-RU" sz="1800" dirty="0" smtClean="0"/>
              <a:t>Аналитический центр Обсерво проводит мероприятия разных форматов: деловые завтраки, конференции, делегации, брифинги, семинары – в Париже, в Москве и в регионах.</a:t>
            </a:r>
            <a:endParaRPr lang="fr-FR" sz="1800" dirty="0" smtClean="0"/>
          </a:p>
          <a:p>
            <a:pPr algn="just"/>
            <a:r>
              <a:rPr lang="fr-FR" sz="1800" dirty="0" smtClean="0">
                <a:hlinkClick r:id="rId6"/>
              </a:rPr>
              <a:t>http://www.cercle-kondratieff.com/</a:t>
            </a:r>
            <a:r>
              <a:rPr lang="fr-FR" sz="1800" dirty="0" smtClean="0"/>
              <a:t> Cercle Kondratieff</a:t>
            </a:r>
          </a:p>
          <a:p>
            <a:pPr marL="0" indent="0" algn="just">
              <a:buNone/>
            </a:pPr>
            <a:r>
              <a:rPr lang="ru-RU" sz="1800" dirty="0" smtClean="0"/>
              <a:t>Организация мероприятий по микро-экономической тематике, конференции и публикации, сеть партнёров в разных деловых областях во Франции и России</a:t>
            </a:r>
            <a:endParaRPr lang="fr-FR" sz="1800" dirty="0" smtClean="0"/>
          </a:p>
          <a:p>
            <a:pPr algn="just"/>
            <a:r>
              <a:rPr lang="fr-FR" sz="1800" dirty="0" smtClean="0">
                <a:hlinkClick r:id="rId7"/>
              </a:rPr>
              <a:t>https://www.france-russia.org/ru/</a:t>
            </a:r>
            <a:r>
              <a:rPr lang="fr-FR" sz="1800" dirty="0" smtClean="0"/>
              <a:t> France Russie Club d’affaires</a:t>
            </a:r>
          </a:p>
          <a:p>
            <a:pPr marL="0" indent="0" algn="just">
              <a:buNone/>
            </a:pPr>
            <a:r>
              <a:rPr lang="ru-RU" sz="1800" dirty="0"/>
              <a:t>Оказывает содействие российским и французским компаниям в области экономического и политического сотрудничества, а также при решении административных вопросов</a:t>
            </a:r>
            <a:endParaRPr lang="fr-FR" sz="1800" dirty="0" smtClean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 smtClean="0"/>
          </a:p>
          <a:p>
            <a:pPr algn="just"/>
            <a:endParaRPr lang="fr-FR" sz="1800" dirty="0" smtClean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 smtClean="0"/>
          </a:p>
          <a:p>
            <a:pPr algn="just"/>
            <a:endParaRPr lang="fr-FR" sz="1800" dirty="0" smtClean="0"/>
          </a:p>
          <a:p>
            <a:endParaRPr lang="fr-FR" sz="1800" dirty="0" smtClean="0">
              <a:hlinkClick r:id="rId8"/>
            </a:endParaRPr>
          </a:p>
          <a:p>
            <a:endParaRPr lang="fr-FR" sz="1800" dirty="0" smtClean="0">
              <a:hlinkClick r:id="rId8"/>
            </a:endParaRPr>
          </a:p>
          <a:p>
            <a:pPr lvl="0"/>
            <a:endParaRPr lang="fr-FR" sz="1800" dirty="0" smtClean="0"/>
          </a:p>
          <a:p>
            <a:pPr lvl="0"/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114315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664653"/>
          </a:xfrm>
        </p:spPr>
        <p:txBody>
          <a:bodyPr>
            <a:normAutofit/>
          </a:bodyPr>
          <a:lstStyle/>
          <a:p>
            <a:r>
              <a:rPr lang="az-Cyrl-AZ" sz="3000" dirty="0" smtClean="0"/>
              <a:t>Панорама существующих</a:t>
            </a:r>
            <a:r>
              <a:rPr lang="fr-FR" sz="3000" dirty="0" smtClean="0"/>
              <a:t> </a:t>
            </a:r>
            <a:r>
              <a:rPr lang="az-Cyrl-AZ" sz="3000" dirty="0" smtClean="0"/>
              <a:t>мероприятий </a:t>
            </a:r>
            <a:endParaRPr lang="fr-F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3405"/>
            <a:ext cx="1924140" cy="107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183">
            <a:off x="3540888" y="5071800"/>
            <a:ext cx="2036545" cy="1527409"/>
          </a:xfr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787">
            <a:off x="6095348" y="992837"/>
            <a:ext cx="2880320" cy="216024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327">
            <a:off x="374051" y="1503655"/>
            <a:ext cx="2617979" cy="19634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861">
            <a:off x="365598" y="4334025"/>
            <a:ext cx="2671883" cy="200391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17" y="2262077"/>
            <a:ext cx="3493546" cy="26201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24" y="4725144"/>
            <a:ext cx="2826803" cy="21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1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400" dirty="0"/>
              <a:t>Преимущества клуба "Новые горизонты" </a:t>
            </a:r>
            <a:endParaRPr lang="fr-FR" sz="3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349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28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az-Cyrl-AZ" dirty="0" smtClean="0"/>
              <a:t>В чём нуждается клуб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В поддержке правительственной организации, под эгидой которой его деятельность станет официальной и впишется в более масштабную программу действий на международном уровне. В идеале, клуб может работать в рамках экономической секции при посольстве РФ или любой другой существующей в этой области структуры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5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В доступе к сети партнёров, вовлечённых в двустороннее сотрудничество (контакты в торговом представительстве, в отделе экономических связей посольства, в торгово-промышленных палатах двух стран, в правительственных сферах, по возможности). Создание новой сети партнёров клуба позволит предложить заинтересованным лицам квалифицированную, своевременную и актуальную поддержку в любых экономических инициативах, связанных с Российским рынком.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5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В логистической помощи (поиск помещения для организации мероприятий в Париже)</a:t>
            </a:r>
            <a:endParaRPr lang="fr-FR" sz="17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sz="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 smtClean="0"/>
              <a:t>В активной информационной поддержке на официальных каналах для развития своей деятельности </a:t>
            </a:r>
            <a:endParaRPr lang="fr-FR" sz="17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805264"/>
            <a:ext cx="316835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8229600" cy="664653"/>
          </a:xfrm>
        </p:spPr>
        <p:txBody>
          <a:bodyPr>
            <a:normAutofit fontScale="90000"/>
          </a:bodyPr>
          <a:lstStyle/>
          <a:p>
            <a:r>
              <a:rPr lang="ru-RU" sz="2500" dirty="0"/>
              <a:t>Сайт клуба "Новые горизонты" (в разработке) </a:t>
            </a:r>
            <a:r>
              <a:rPr lang="fr-FR" sz="2500" dirty="0" smtClean="0"/>
              <a:t/>
            </a:r>
            <a:br>
              <a:rPr lang="fr-FR" sz="2500" dirty="0" smtClean="0"/>
            </a:br>
            <a:r>
              <a:rPr lang="fr-FR" sz="2500" dirty="0" smtClean="0"/>
              <a:t>www.nouveauxhorizons.org</a:t>
            </a:r>
            <a:endParaRPr lang="fr-FR" sz="25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13" y="908770"/>
            <a:ext cx="4275314" cy="24048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219013"/>
            <a:ext cx="4732514" cy="26620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177" y="3313634"/>
            <a:ext cx="4031724" cy="22678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661485"/>
            <a:ext cx="3042743" cy="17153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9145" y="4375915"/>
            <a:ext cx="4064855" cy="22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27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762</Words>
  <Application>Microsoft Office PowerPoint</Application>
  <PresentationFormat>Affichage à l'écran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Франко-российский бизнесс клуб "Новые горизонты"</vt:lpstr>
      <vt:lpstr>Идея клуба</vt:lpstr>
      <vt:lpstr>Потенциал и трудности сотрудничества</vt:lpstr>
      <vt:lpstr>Организация и деятельность клуба </vt:lpstr>
      <vt:lpstr>Кратко о существующих организациях</vt:lpstr>
      <vt:lpstr>Панорама существующих мероприятий </vt:lpstr>
      <vt:lpstr>Преимущества клуба "Новые горизонты" </vt:lpstr>
      <vt:lpstr>В чём нуждается клуб ? </vt:lpstr>
      <vt:lpstr>Сайт клуба "Новые горизонты" (в разработке)  www.nouveauxhorizons.org</vt:lpstr>
      <vt:lpstr>Контакт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Франко-российский бизнесс клуб "Новые горизонты"</dc:title>
  <dc:creator>PARISOT IRINA</dc:creator>
  <cp:lastModifiedBy>PARISOT IRINA</cp:lastModifiedBy>
  <cp:revision>34</cp:revision>
  <cp:lastPrinted>2019-05-29T11:13:56Z</cp:lastPrinted>
  <dcterms:created xsi:type="dcterms:W3CDTF">2019-03-24T07:26:49Z</dcterms:created>
  <dcterms:modified xsi:type="dcterms:W3CDTF">2019-05-30T05:57:09Z</dcterms:modified>
</cp:coreProperties>
</file>