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DAFF"/>
    <a:srgbClr val="E6533A"/>
    <a:srgbClr val="0B2DD7"/>
    <a:srgbClr val="336699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D84B2-56F0-45B0-AE36-178CFD0ABD6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14F00-08DE-4E27-AFF5-82FD899AB8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72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14F00-08DE-4E27-AFF5-82FD899AB80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535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-115111" y="10335"/>
            <a:ext cx="9144000" cy="43204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СХЕМА ПРОВЕДЕНИЯ ОРВ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11122" y="442383"/>
            <a:ext cx="2300637" cy="41689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Разработчик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07503" y="980729"/>
            <a:ext cx="2304257" cy="11491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Публичные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консультации 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этапе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формирования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концепции (идеи) предлагаемого правового регулирования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745168" y="453308"/>
            <a:ext cx="2527693" cy="472371"/>
          </a:xfrm>
          <a:prstGeom prst="rect">
            <a:avLst/>
          </a:prstGeom>
          <a:solidFill>
            <a:srgbClr val="71DA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проекта НПА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(срок – 15 рабочих дней)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753060" y="1087425"/>
            <a:ext cx="2519802" cy="325352"/>
          </a:xfrm>
          <a:prstGeom prst="rect">
            <a:avLst/>
          </a:prstGeom>
          <a:solidFill>
            <a:srgbClr val="71DA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ОРВ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07503" y="2262691"/>
            <a:ext cx="2304257" cy="13066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Размещение уведомления</a:t>
            </a:r>
            <a:endParaRPr lang="en-US" sz="14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 проведении публичных консультаций на Портале нормативных правовых актов 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regulation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admhmao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07502" y="3751186"/>
            <a:ext cx="2304257" cy="629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публичных консультаций (срок – 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менее 5 рабочих дней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2123728" y="5877272"/>
            <a:ext cx="2448272" cy="864096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Принятие </a:t>
            </a:r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решения </a:t>
            </a:r>
          </a:p>
          <a:p>
            <a:pPr algn="ctr"/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подготовке проекта НПА</a:t>
            </a:r>
          </a:p>
          <a:p>
            <a:pPr algn="ctr"/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(срок – 5 рабочих дней)</a:t>
            </a:r>
            <a:endParaRPr lang="ru-RU" sz="13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Прямая со стрелкой 63"/>
          <p:cNvCxnSpPr>
            <a:stCxn id="41" idx="2"/>
            <a:endCxn id="49" idx="0"/>
          </p:cNvCxnSpPr>
          <p:nvPr/>
        </p:nvCxnSpPr>
        <p:spPr>
          <a:xfrm>
            <a:off x="1259632" y="2129893"/>
            <a:ext cx="0" cy="13279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>
            <a:stCxn id="49" idx="2"/>
            <a:endCxn id="60" idx="0"/>
          </p:cNvCxnSpPr>
          <p:nvPr/>
        </p:nvCxnSpPr>
        <p:spPr>
          <a:xfrm flipH="1">
            <a:off x="1259631" y="3569316"/>
            <a:ext cx="1" cy="18187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Прямоугольник 126"/>
          <p:cNvSpPr/>
          <p:nvPr/>
        </p:nvSpPr>
        <p:spPr>
          <a:xfrm>
            <a:off x="107504" y="4561212"/>
            <a:ext cx="2304255" cy="59647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Рассмотрение поступивших предложений (срок – 5 рабочих дней)</a:t>
            </a:r>
          </a:p>
        </p:txBody>
      </p:sp>
      <p:cxnSp>
        <p:nvCxnSpPr>
          <p:cNvPr id="128" name="Прямая со стрелкой 127"/>
          <p:cNvCxnSpPr>
            <a:stCxn id="60" idx="2"/>
            <a:endCxn id="127" idx="0"/>
          </p:cNvCxnSpPr>
          <p:nvPr/>
        </p:nvCxnSpPr>
        <p:spPr>
          <a:xfrm>
            <a:off x="1259631" y="4380945"/>
            <a:ext cx="1" cy="18026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Прямоугольник 143"/>
          <p:cNvSpPr/>
          <p:nvPr/>
        </p:nvSpPr>
        <p:spPr>
          <a:xfrm>
            <a:off x="111122" y="5384643"/>
            <a:ext cx="1868590" cy="1356725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Принятие </a:t>
            </a: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решения </a:t>
            </a:r>
          </a:p>
          <a:p>
            <a:pPr algn="ctr"/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отказе введения предлагаемого правового </a:t>
            </a:r>
            <a:r>
              <a:rPr lang="ru-RU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регулирования (срок – 5 рабочих дней)</a:t>
            </a:r>
          </a:p>
        </p:txBody>
      </p:sp>
      <p:cxnSp>
        <p:nvCxnSpPr>
          <p:cNvPr id="207" name="Прямая со стрелкой 206"/>
          <p:cNvCxnSpPr>
            <a:stCxn id="222" idx="2"/>
            <a:endCxn id="226" idx="0"/>
          </p:cNvCxnSpPr>
          <p:nvPr/>
        </p:nvCxnSpPr>
        <p:spPr>
          <a:xfrm>
            <a:off x="4016906" y="4794499"/>
            <a:ext cx="0" cy="21867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Прямоугольник 215"/>
          <p:cNvSpPr/>
          <p:nvPr/>
        </p:nvSpPr>
        <p:spPr>
          <a:xfrm>
            <a:off x="2760950" y="1555311"/>
            <a:ext cx="2511911" cy="1252249"/>
          </a:xfrm>
          <a:prstGeom prst="rect">
            <a:avLst/>
          </a:prstGeom>
          <a:solidFill>
            <a:srgbClr val="71DA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Размещение уведомления</a:t>
            </a:r>
            <a:endParaRPr lang="en-US" sz="14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 проведении публичных консультаций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иных материалов на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ортале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нормативных правовых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актов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http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regulation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admhmao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7" name="Прямая со стрелкой 216"/>
          <p:cNvCxnSpPr>
            <a:stCxn id="47" idx="2"/>
            <a:endCxn id="216" idx="0"/>
          </p:cNvCxnSpPr>
          <p:nvPr/>
        </p:nvCxnSpPr>
        <p:spPr>
          <a:xfrm>
            <a:off x="4012961" y="1412777"/>
            <a:ext cx="3945" cy="1425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Прямоугольник 221"/>
          <p:cNvSpPr/>
          <p:nvPr/>
        </p:nvSpPr>
        <p:spPr>
          <a:xfrm>
            <a:off x="2760950" y="3014214"/>
            <a:ext cx="2511912" cy="1780285"/>
          </a:xfrm>
          <a:prstGeom prst="rect">
            <a:avLst/>
          </a:prstGeom>
          <a:solidFill>
            <a:srgbClr val="71DA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публичных консультаций.</a:t>
            </a:r>
          </a:p>
          <a:p>
            <a:pPr algn="ctr"/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 </a:t>
            </a:r>
            <a:r>
              <a:rPr lang="ru-RU" sz="11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проведения 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публичных</a:t>
            </a:r>
            <a:r>
              <a:rPr lang="en-US" sz="1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консультаций:</a:t>
            </a:r>
          </a:p>
          <a:p>
            <a:pPr algn="ctr"/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1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20 рабочих дней 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высокая </a:t>
            </a:r>
            <a:r>
              <a:rPr lang="ru-RU" sz="11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степень регулирующего воздействия;</a:t>
            </a:r>
          </a:p>
          <a:p>
            <a:pPr algn="ctr"/>
            <a:r>
              <a:rPr lang="ru-RU" sz="11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10 рабочих дней 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средняя </a:t>
            </a:r>
            <a:r>
              <a:rPr lang="ru-RU" sz="11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степень регулирующего воздействия;</a:t>
            </a:r>
          </a:p>
          <a:p>
            <a:pPr algn="ctr"/>
            <a:r>
              <a:rPr lang="ru-RU" sz="11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5 рабочих дней 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низкая </a:t>
            </a:r>
            <a:r>
              <a:rPr lang="ru-RU" sz="11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степень регулирующего воздействия</a:t>
            </a:r>
            <a:r>
              <a:rPr lang="ru-RU" sz="1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3" name="Прямая со стрелкой 222"/>
          <p:cNvCxnSpPr>
            <a:stCxn id="216" idx="2"/>
            <a:endCxn id="222" idx="0"/>
          </p:cNvCxnSpPr>
          <p:nvPr/>
        </p:nvCxnSpPr>
        <p:spPr>
          <a:xfrm>
            <a:off x="4016906" y="2807560"/>
            <a:ext cx="0" cy="20665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Прямоугольник 225"/>
          <p:cNvSpPr/>
          <p:nvPr/>
        </p:nvSpPr>
        <p:spPr>
          <a:xfrm>
            <a:off x="2760950" y="5013176"/>
            <a:ext cx="2511912" cy="600427"/>
          </a:xfrm>
          <a:prstGeom prst="rect">
            <a:avLst/>
          </a:prstGeom>
          <a:solidFill>
            <a:srgbClr val="71DA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Рассмотрение поступивших предложений (срок – 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 рабочих дней)</a:t>
            </a:r>
          </a:p>
        </p:txBody>
      </p:sp>
      <p:cxnSp>
        <p:nvCxnSpPr>
          <p:cNvPr id="227" name="Прямая со стрелкой 226"/>
          <p:cNvCxnSpPr/>
          <p:nvPr/>
        </p:nvCxnSpPr>
        <p:spPr>
          <a:xfrm>
            <a:off x="901402" y="5155230"/>
            <a:ext cx="0" cy="2294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Прямоугольник 246"/>
          <p:cNvSpPr/>
          <p:nvPr/>
        </p:nvSpPr>
        <p:spPr>
          <a:xfrm>
            <a:off x="4788024" y="5877272"/>
            <a:ext cx="3514226" cy="864096"/>
          </a:xfrm>
          <a:prstGeom prst="rect">
            <a:avLst/>
          </a:prstGeom>
          <a:solidFill>
            <a:srgbClr val="71DA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Доработка проекта НПА, 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урегулирование разногласий 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участниками публичных консультаций 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(срок – 10 рабочих дней)</a:t>
            </a:r>
          </a:p>
        </p:txBody>
      </p:sp>
      <p:sp>
        <p:nvSpPr>
          <p:cNvPr id="256" name="Прямоугольник 255"/>
          <p:cNvSpPr/>
          <p:nvPr/>
        </p:nvSpPr>
        <p:spPr>
          <a:xfrm>
            <a:off x="5570778" y="1207503"/>
            <a:ext cx="3465717" cy="637321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заключения об ОРВ</a:t>
            </a:r>
          </a:p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(срок – 10 рабочих дней)</a:t>
            </a:r>
          </a:p>
        </p:txBody>
      </p:sp>
      <p:cxnSp>
        <p:nvCxnSpPr>
          <p:cNvPr id="257" name="Прямая со стрелкой 256"/>
          <p:cNvCxnSpPr/>
          <p:nvPr/>
        </p:nvCxnSpPr>
        <p:spPr>
          <a:xfrm>
            <a:off x="5004048" y="5615188"/>
            <a:ext cx="0" cy="26208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Прямоугольник 257"/>
          <p:cNvSpPr/>
          <p:nvPr/>
        </p:nvSpPr>
        <p:spPr>
          <a:xfrm>
            <a:off x="6084168" y="453307"/>
            <a:ext cx="2376264" cy="52742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Уполномоченный орган</a:t>
            </a:r>
          </a:p>
        </p:txBody>
      </p:sp>
      <p:sp>
        <p:nvSpPr>
          <p:cNvPr id="273" name="Прямоугольник 272"/>
          <p:cNvSpPr/>
          <p:nvPr/>
        </p:nvSpPr>
        <p:spPr>
          <a:xfrm>
            <a:off x="5603336" y="2226556"/>
            <a:ext cx="1542018" cy="554372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Отрицательное заключение </a:t>
            </a:r>
          </a:p>
        </p:txBody>
      </p:sp>
      <p:sp>
        <p:nvSpPr>
          <p:cNvPr id="280" name="Прямоугольник 279"/>
          <p:cNvSpPr/>
          <p:nvPr/>
        </p:nvSpPr>
        <p:spPr>
          <a:xfrm>
            <a:off x="7338143" y="2236547"/>
            <a:ext cx="1698353" cy="544381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Положительное заключение </a:t>
            </a:r>
          </a:p>
        </p:txBody>
      </p:sp>
      <p:sp>
        <p:nvSpPr>
          <p:cNvPr id="283" name="Прямоугольник 282"/>
          <p:cNvSpPr/>
          <p:nvPr/>
        </p:nvSpPr>
        <p:spPr>
          <a:xfrm>
            <a:off x="7355393" y="3014214"/>
            <a:ext cx="1321063" cy="736972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Принятие проекта НПА</a:t>
            </a:r>
          </a:p>
        </p:txBody>
      </p:sp>
      <p:sp>
        <p:nvSpPr>
          <p:cNvPr id="299" name="Прямоугольник 298"/>
          <p:cNvSpPr/>
          <p:nvPr/>
        </p:nvSpPr>
        <p:spPr>
          <a:xfrm>
            <a:off x="7416181" y="4246396"/>
            <a:ext cx="1555138" cy="88499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Доработка проекта</a:t>
            </a:r>
            <a:r>
              <a:rPr lang="en-US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НПА</a:t>
            </a:r>
          </a:p>
        </p:txBody>
      </p:sp>
      <p:sp>
        <p:nvSpPr>
          <p:cNvPr id="300" name="Прямоугольник 299"/>
          <p:cNvSpPr/>
          <p:nvPr/>
        </p:nvSpPr>
        <p:spPr>
          <a:xfrm>
            <a:off x="5603336" y="3021074"/>
            <a:ext cx="1565766" cy="73011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Разработчик</a:t>
            </a:r>
          </a:p>
        </p:txBody>
      </p:sp>
      <p:sp>
        <p:nvSpPr>
          <p:cNvPr id="301" name="Прямоугольник 300"/>
          <p:cNvSpPr/>
          <p:nvPr/>
        </p:nvSpPr>
        <p:spPr>
          <a:xfrm>
            <a:off x="5621456" y="4240498"/>
            <a:ext cx="1595515" cy="890894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Отказ от принятия проекта НПА</a:t>
            </a:r>
          </a:p>
        </p:txBody>
      </p:sp>
      <p:cxnSp>
        <p:nvCxnSpPr>
          <p:cNvPr id="379" name="Прямая со стрелкой 378"/>
          <p:cNvCxnSpPr/>
          <p:nvPr/>
        </p:nvCxnSpPr>
        <p:spPr>
          <a:xfrm>
            <a:off x="1261440" y="859280"/>
            <a:ext cx="0" cy="13279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Прямая со стрелкой 381"/>
          <p:cNvCxnSpPr/>
          <p:nvPr/>
        </p:nvCxnSpPr>
        <p:spPr>
          <a:xfrm>
            <a:off x="2267744" y="5157686"/>
            <a:ext cx="0" cy="71958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Соединительная линия уступом 359"/>
          <p:cNvCxnSpPr>
            <a:endCxn id="45" idx="1"/>
          </p:cNvCxnSpPr>
          <p:nvPr/>
        </p:nvCxnSpPr>
        <p:spPr>
          <a:xfrm rot="5400000" flipH="1" flipV="1">
            <a:off x="67929" y="3200033"/>
            <a:ext cx="5187778" cy="166700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Прямая со стрелкой 416"/>
          <p:cNvCxnSpPr>
            <a:stCxn id="45" idx="2"/>
            <a:endCxn id="47" idx="0"/>
          </p:cNvCxnSpPr>
          <p:nvPr/>
        </p:nvCxnSpPr>
        <p:spPr>
          <a:xfrm>
            <a:off x="4009015" y="925679"/>
            <a:ext cx="3946" cy="1617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3" name="Соединительная линия уступом 1122"/>
          <p:cNvCxnSpPr>
            <a:endCxn id="258" idx="1"/>
          </p:cNvCxnSpPr>
          <p:nvPr/>
        </p:nvCxnSpPr>
        <p:spPr>
          <a:xfrm rot="5400000" flipH="1" flipV="1">
            <a:off x="3177598" y="2970702"/>
            <a:ext cx="5160254" cy="652886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Прямая со стрелкой 491"/>
          <p:cNvCxnSpPr>
            <a:endCxn id="256" idx="0"/>
          </p:cNvCxnSpPr>
          <p:nvPr/>
        </p:nvCxnSpPr>
        <p:spPr>
          <a:xfrm>
            <a:off x="7303636" y="967348"/>
            <a:ext cx="1" cy="24015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Прямая со стрелкой 488"/>
          <p:cNvCxnSpPr/>
          <p:nvPr/>
        </p:nvCxnSpPr>
        <p:spPr>
          <a:xfrm>
            <a:off x="7819588" y="1988093"/>
            <a:ext cx="0" cy="23328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Прямая соединительная линия 495"/>
          <p:cNvCxnSpPr/>
          <p:nvPr/>
        </p:nvCxnSpPr>
        <p:spPr>
          <a:xfrm>
            <a:off x="6604903" y="1988093"/>
            <a:ext cx="12241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Прямая соединительная линия 534"/>
          <p:cNvCxnSpPr/>
          <p:nvPr/>
        </p:nvCxnSpPr>
        <p:spPr>
          <a:xfrm flipV="1">
            <a:off x="7216971" y="1844825"/>
            <a:ext cx="0" cy="1425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Прямая со стрелкой 539"/>
          <p:cNvCxnSpPr/>
          <p:nvPr/>
        </p:nvCxnSpPr>
        <p:spPr>
          <a:xfrm>
            <a:off x="6604903" y="1987358"/>
            <a:ext cx="0" cy="23328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Прямая со стрелкой 540"/>
          <p:cNvCxnSpPr/>
          <p:nvPr/>
        </p:nvCxnSpPr>
        <p:spPr>
          <a:xfrm>
            <a:off x="8144954" y="2770936"/>
            <a:ext cx="0" cy="23328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Прямая со стрелкой 541"/>
          <p:cNvCxnSpPr/>
          <p:nvPr/>
        </p:nvCxnSpPr>
        <p:spPr>
          <a:xfrm>
            <a:off x="6383265" y="2770936"/>
            <a:ext cx="0" cy="23328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6" name="Прямая соединительная линия 545"/>
          <p:cNvCxnSpPr/>
          <p:nvPr/>
        </p:nvCxnSpPr>
        <p:spPr>
          <a:xfrm>
            <a:off x="6156176" y="3949422"/>
            <a:ext cx="18722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Прямая соединительная линия 546"/>
          <p:cNvCxnSpPr>
            <a:endCxn id="300" idx="2"/>
          </p:cNvCxnSpPr>
          <p:nvPr/>
        </p:nvCxnSpPr>
        <p:spPr>
          <a:xfrm flipV="1">
            <a:off x="6383265" y="3751186"/>
            <a:ext cx="2954" cy="1982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Прямая со стрелкой 550"/>
          <p:cNvCxnSpPr/>
          <p:nvPr/>
        </p:nvCxnSpPr>
        <p:spPr>
          <a:xfrm>
            <a:off x="8028384" y="3943523"/>
            <a:ext cx="0" cy="2969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Прямая со стрелкой 551"/>
          <p:cNvCxnSpPr/>
          <p:nvPr/>
        </p:nvCxnSpPr>
        <p:spPr>
          <a:xfrm>
            <a:off x="6156176" y="3949422"/>
            <a:ext cx="0" cy="2969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Прямая со стрелкой 565"/>
          <p:cNvCxnSpPr/>
          <p:nvPr/>
        </p:nvCxnSpPr>
        <p:spPr>
          <a:xfrm flipV="1">
            <a:off x="8820472" y="2780928"/>
            <a:ext cx="0" cy="145957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639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314</TotalTime>
  <Words>217</Words>
  <Application>Microsoft Office PowerPoint</Application>
  <PresentationFormat>Экран (4:3)</PresentationFormat>
  <Paragraphs>39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Исполнительная</vt:lpstr>
      <vt:lpstr>СХЕМА ПРОВЕДЕНИЯ ОРВ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Коломоец Евгений Витальевич</dc:creator>
  <cp:lastModifiedBy>Коломоец Евгений Витальевич</cp:lastModifiedBy>
  <cp:revision>54</cp:revision>
  <dcterms:created xsi:type="dcterms:W3CDTF">2019-02-28T05:52:31Z</dcterms:created>
  <dcterms:modified xsi:type="dcterms:W3CDTF">2019-03-04T04:29:10Z</dcterms:modified>
</cp:coreProperties>
</file>