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70" r:id="rId10"/>
    <p:sldId id="262" r:id="rId11"/>
    <p:sldId id="263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43F"/>
    <a:srgbClr val="519E44"/>
    <a:srgbClr val="114F4C"/>
    <a:srgbClr val="64BC4B"/>
    <a:srgbClr val="000000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el:+79850143308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rtal_DA@sberbank.ru" TargetMode="External"/><Relationship Id="rId5" Type="http://schemas.openxmlformats.org/officeDocument/2006/relationships/image" Target="../media/image42.png"/><Relationship Id="rId10" Type="http://schemas.openxmlformats.org/officeDocument/2006/relationships/hyperlink" Target="https://yandex.ru/maps/213/moscow/?clid=2270456&amp;win=257&amp;ll=37.580158,55.700182&amp;z=16&amp;mode=search&amp;ol=geo&amp;ouri=ymapsbm1://geo?ll%3D37.580,55.700%26spn%3D0.001,0.001%26text%3D%D0%A0%D0%BE%D1%81%D1%81%D0%B8%D1%8F,%20%D0%9C%D0%BE%D1%81%D0%BA%D0%B2%D0%B0,%20%D1%83%D0%BB%D0%B8%D1%86%D0%B0%20%D0%92%D0%B0%D0%B2%D0%B8%D0%BB%D0%BE%D0%B2%D0%B0,%2019%20" TargetMode="External"/><Relationship Id="rId4" Type="http://schemas.openxmlformats.org/officeDocument/2006/relationships/hyperlink" Target="https://portal-da.ru/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916" y="2128203"/>
            <a:ext cx="5934456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F9B43"/>
                </a:solidFill>
                <a:latin typeface="+mn-lt"/>
              </a:rPr>
              <a:t>Портал </a:t>
            </a:r>
            <a:r>
              <a:rPr lang="en-US" b="1" dirty="0" smtClean="0">
                <a:solidFill>
                  <a:srgbClr val="4F9B43"/>
                </a:solidFill>
                <a:latin typeface="+mn-lt"/>
              </a:rPr>
              <a:t>DA</a:t>
            </a:r>
            <a:endParaRPr lang="en-US" b="1" dirty="0">
              <a:solidFill>
                <a:srgbClr val="4F9B43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60040"/>
            <a:ext cx="5536553" cy="17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0584CD-5D55-4522-8028-8B090DE2FAE4}"/>
              </a:ext>
            </a:extLst>
          </p:cNvPr>
          <p:cNvSpPr/>
          <p:nvPr/>
        </p:nvSpPr>
        <p:spPr>
          <a:xfrm>
            <a:off x="1642484" y="752766"/>
            <a:ext cx="770018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удобная система поиска активов по различным параметрам, личная витрина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C234DF-1268-484C-85EE-99D9A153037B}"/>
              </a:ext>
            </a:extLst>
          </p:cNvPr>
          <p:cNvSpPr/>
          <p:nvPr/>
        </p:nvSpPr>
        <p:spPr>
          <a:xfrm>
            <a:off x="60808" y="752766"/>
            <a:ext cx="17264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Клиента: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FC8AC-8E2F-4556-9F43-3C04A6E06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09" y="3603704"/>
            <a:ext cx="5331180" cy="2560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5FE29-1D6B-424E-AE85-3B62666E7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09" y="1483958"/>
            <a:ext cx="5235960" cy="2546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1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43F9-DE25-48DB-8A52-83871F38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59" y="1345132"/>
            <a:ext cx="4193576" cy="2317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BE57AC-D1F4-4214-ACC1-D7ED91393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0" y="3865131"/>
            <a:ext cx="4189002" cy="2321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3FA9FE-5C8F-44DF-B350-A8968388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59" y="3866500"/>
            <a:ext cx="4180644" cy="231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5570FB-150A-46D6-B952-10832AB06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40" y="1348006"/>
            <a:ext cx="4178374" cy="2313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EF4EB5-F2A9-454E-B566-318D8BBE115E}"/>
              </a:ext>
            </a:extLst>
          </p:cNvPr>
          <p:cNvSpPr/>
          <p:nvPr/>
        </p:nvSpPr>
        <p:spPr>
          <a:xfrm>
            <a:off x="1661706" y="772490"/>
            <a:ext cx="77001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удобный интерфейс представления информации об активе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B1924A-E3F0-4E43-92A4-372D516C243A}"/>
              </a:ext>
            </a:extLst>
          </p:cNvPr>
          <p:cNvSpPr/>
          <p:nvPr/>
        </p:nvSpPr>
        <p:spPr>
          <a:xfrm>
            <a:off x="80030" y="772490"/>
            <a:ext cx="17264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Клиента:</a:t>
            </a:r>
          </a:p>
        </p:txBody>
      </p:sp>
    </p:spTree>
    <p:extLst>
      <p:ext uri="{BB962C8B-B14F-4D97-AF65-F5344CB8AC3E}">
        <p14:creationId xmlns:p14="http://schemas.microsoft.com/office/powerpoint/2010/main" val="27342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0584CD-5D55-4522-8028-8B090DE2FAE4}"/>
              </a:ext>
            </a:extLst>
          </p:cNvPr>
          <p:cNvSpPr/>
          <p:nvPr/>
        </p:nvSpPr>
        <p:spPr>
          <a:xfrm>
            <a:off x="1856435" y="772490"/>
            <a:ext cx="770018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детализированная информация по активу с атрибутами в зависимости от его типа,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progress bar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сделке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C234DF-1268-484C-85EE-99D9A153037B}"/>
              </a:ext>
            </a:extLst>
          </p:cNvPr>
          <p:cNvSpPr/>
          <p:nvPr/>
        </p:nvSpPr>
        <p:spPr>
          <a:xfrm>
            <a:off x="274759" y="772490"/>
            <a:ext cx="17264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Клиента: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D6E271-E07D-4A1B-A515-23CB51012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0" y="1506281"/>
            <a:ext cx="8611546" cy="4197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8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139295" y="1039794"/>
            <a:ext cx="3065938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Клиента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584CD-5D55-4522-8028-8B090DE2FAE4}"/>
              </a:ext>
            </a:extLst>
          </p:cNvPr>
          <p:cNvSpPr/>
          <p:nvPr/>
        </p:nvSpPr>
        <p:spPr>
          <a:xfrm>
            <a:off x="1720971" y="772490"/>
            <a:ext cx="770018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личный кабинет, многопользовательский доступ, управление предпочтениями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C234DF-1268-484C-85EE-99D9A153037B}"/>
              </a:ext>
            </a:extLst>
          </p:cNvPr>
          <p:cNvSpPr/>
          <p:nvPr/>
        </p:nvSpPr>
        <p:spPr>
          <a:xfrm>
            <a:off x="139295" y="772490"/>
            <a:ext cx="17264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Клиента: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2B23AC-BF9F-4900-9F97-EA2D79B6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22" y="3525192"/>
            <a:ext cx="5348446" cy="2602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750E89-2FC4-448B-A00D-E4221F4A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17" y="1447010"/>
            <a:ext cx="5338584" cy="2598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0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9CF2B03-F78E-42EA-A280-6C03BF273DBD}"/>
              </a:ext>
            </a:extLst>
          </p:cNvPr>
          <p:cNvGrpSpPr/>
          <p:nvPr/>
        </p:nvGrpSpPr>
        <p:grpSpPr>
          <a:xfrm>
            <a:off x="191674" y="1035679"/>
            <a:ext cx="4902804" cy="576000"/>
            <a:chOff x="473426" y="645039"/>
            <a:chExt cx="4902804" cy="576000"/>
          </a:xfrm>
          <a:noFill/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6DDC40E-4399-4C02-BFCA-710648AD7A5C}"/>
                </a:ext>
              </a:extLst>
            </p:cNvPr>
            <p:cNvSpPr/>
            <p:nvPr/>
          </p:nvSpPr>
          <p:spPr>
            <a:xfrm flipH="1">
              <a:off x="473426" y="645039"/>
              <a:ext cx="4902804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1B62266-DCF9-47F8-822F-9BC07179D508}"/>
                </a:ext>
              </a:extLst>
            </p:cNvPr>
            <p:cNvSpPr/>
            <p:nvPr/>
          </p:nvSpPr>
          <p:spPr>
            <a:xfrm>
              <a:off x="606164" y="729431"/>
              <a:ext cx="4637329" cy="4072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Мы открыты для сотрудничества!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3BD8E97-02BF-4417-AD1E-F5943CF9C316}"/>
              </a:ext>
            </a:extLst>
          </p:cNvPr>
          <p:cNvGrpSpPr/>
          <p:nvPr/>
        </p:nvGrpSpPr>
        <p:grpSpPr>
          <a:xfrm>
            <a:off x="324412" y="2590439"/>
            <a:ext cx="3394341" cy="540000"/>
            <a:chOff x="4518038" y="2468447"/>
            <a:chExt cx="3394341" cy="54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DDEAE57-3AE0-47E8-9A51-2BF7389C9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038" y="2468447"/>
              <a:ext cx="540000" cy="540000"/>
            </a:xfrm>
            <a:prstGeom prst="rect">
              <a:avLst/>
            </a:prstGeom>
          </p:spPr>
        </p:pic>
        <p:sp>
          <p:nvSpPr>
            <p:cNvPr id="9" name="Прямоугольник 8">
              <a:hlinkClick r:id="rId4"/>
              <a:extLst>
                <a:ext uri="{FF2B5EF4-FFF2-40B4-BE49-F238E27FC236}">
                  <a16:creationId xmlns:a16="http://schemas.microsoft.com/office/drawing/2014/main" id="{F3E4BF7B-4C7A-42DD-9363-C45C810E8820}"/>
                </a:ext>
              </a:extLst>
            </p:cNvPr>
            <p:cNvSpPr/>
            <p:nvPr/>
          </p:nvSpPr>
          <p:spPr>
            <a:xfrm>
              <a:off x="5086789" y="2534839"/>
              <a:ext cx="2825590" cy="407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https://portal-da.ru</a:t>
              </a:r>
              <a:endParaRPr lang="ru-RU" sz="20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83AB2D-00AD-4E09-BAD9-43B2F5CE7724}"/>
              </a:ext>
            </a:extLst>
          </p:cNvPr>
          <p:cNvGrpSpPr/>
          <p:nvPr/>
        </p:nvGrpSpPr>
        <p:grpSpPr>
          <a:xfrm>
            <a:off x="3457903" y="2566498"/>
            <a:ext cx="4114233" cy="540000"/>
            <a:chOff x="4518038" y="3159000"/>
            <a:chExt cx="3735864" cy="540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2F7D2BC-0188-4549-AC20-280549B4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038" y="3159000"/>
              <a:ext cx="540000" cy="540000"/>
            </a:xfrm>
            <a:prstGeom prst="rect">
              <a:avLst/>
            </a:prstGeom>
          </p:spPr>
        </p:pic>
        <p:sp>
          <p:nvSpPr>
            <p:cNvPr id="12" name="Прямоугольник 11">
              <a:hlinkClick r:id="rId6"/>
              <a:extLst>
                <a:ext uri="{FF2B5EF4-FFF2-40B4-BE49-F238E27FC236}">
                  <a16:creationId xmlns:a16="http://schemas.microsoft.com/office/drawing/2014/main" id="{43B34DC1-7E2A-45D3-855C-3691C0B716D3}"/>
                </a:ext>
              </a:extLst>
            </p:cNvPr>
            <p:cNvSpPr/>
            <p:nvPr/>
          </p:nvSpPr>
          <p:spPr>
            <a:xfrm>
              <a:off x="5090461" y="3225392"/>
              <a:ext cx="3163441" cy="407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nagrubtsova@sberbank.ru</a:t>
              </a:r>
              <a:endParaRPr lang="ru-RU" sz="20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343685-BA2E-47A8-B0AA-1BBFCF33930A}"/>
              </a:ext>
            </a:extLst>
          </p:cNvPr>
          <p:cNvGrpSpPr/>
          <p:nvPr/>
        </p:nvGrpSpPr>
        <p:grpSpPr>
          <a:xfrm>
            <a:off x="324412" y="3821421"/>
            <a:ext cx="3707112" cy="540000"/>
            <a:chOff x="4546789" y="3849553"/>
            <a:chExt cx="3707112" cy="54000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630F828-EFEB-4E28-A0EB-094C615D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789" y="3849553"/>
              <a:ext cx="540000" cy="540000"/>
            </a:xfrm>
            <a:prstGeom prst="rect">
              <a:avLst/>
            </a:prstGeom>
          </p:spPr>
        </p:pic>
        <p:sp>
          <p:nvSpPr>
            <p:cNvPr id="15" name="Прямоугольник 14">
              <a:hlinkClick r:id="rId8"/>
              <a:extLst>
                <a:ext uri="{FF2B5EF4-FFF2-40B4-BE49-F238E27FC236}">
                  <a16:creationId xmlns:a16="http://schemas.microsoft.com/office/drawing/2014/main" id="{A25311E6-2883-4DB7-B330-841C92AF2E90}"/>
                </a:ext>
              </a:extLst>
            </p:cNvPr>
            <p:cNvSpPr/>
            <p:nvPr/>
          </p:nvSpPr>
          <p:spPr>
            <a:xfrm>
              <a:off x="5090460" y="3915945"/>
              <a:ext cx="3163441" cy="407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+7 (</a:t>
              </a:r>
              <a:r>
                <a:rPr lang="ru-RU" sz="20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912) 603-32-02</a:t>
              </a:r>
              <a:endParaRPr lang="ru-RU" sz="20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CA26812-F5BD-4096-A14A-662AAFAFF145}"/>
              </a:ext>
            </a:extLst>
          </p:cNvPr>
          <p:cNvGrpSpPr/>
          <p:nvPr/>
        </p:nvGrpSpPr>
        <p:grpSpPr>
          <a:xfrm>
            <a:off x="3457903" y="3788381"/>
            <a:ext cx="5705411" cy="573040"/>
            <a:chOff x="4546789" y="4507066"/>
            <a:chExt cx="4568325" cy="5730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50ABAD-157A-4570-A67D-4978E43C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789" y="4540106"/>
              <a:ext cx="540000" cy="540000"/>
            </a:xfrm>
            <a:prstGeom prst="rect">
              <a:avLst/>
            </a:prstGeom>
          </p:spPr>
        </p:pic>
        <p:sp>
          <p:nvSpPr>
            <p:cNvPr id="18" name="Прямоугольник 17">
              <a:hlinkClick r:id="rId10"/>
              <a:extLst>
                <a:ext uri="{FF2B5EF4-FFF2-40B4-BE49-F238E27FC236}">
                  <a16:creationId xmlns:a16="http://schemas.microsoft.com/office/drawing/2014/main" id="{4E2A0211-46B3-434D-A970-334C9270AD34}"/>
                </a:ext>
              </a:extLst>
            </p:cNvPr>
            <p:cNvSpPr/>
            <p:nvPr/>
          </p:nvSpPr>
          <p:spPr>
            <a:xfrm>
              <a:off x="5104974" y="4507066"/>
              <a:ext cx="4010140" cy="407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г. </a:t>
              </a:r>
              <a:r>
                <a:rPr lang="ru-RU" sz="20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Екатеринбург, </a:t>
              </a: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ул. </a:t>
              </a:r>
              <a:r>
                <a:rPr lang="ru-RU" sz="20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Куйбышева, </a:t>
              </a: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д. </a:t>
              </a:r>
              <a:r>
                <a:rPr lang="ru-RU" sz="20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67</a:t>
              </a:r>
              <a:endParaRPr lang="ru-RU" sz="20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7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9C89373-09D9-4DC1-8D56-52F570A14072}"/>
              </a:ext>
            </a:extLst>
          </p:cNvPr>
          <p:cNvSpPr/>
          <p:nvPr/>
        </p:nvSpPr>
        <p:spPr>
          <a:xfrm>
            <a:off x="1787238" y="4599336"/>
            <a:ext cx="6571546" cy="855214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8F8C2-B074-43E5-BCFF-68DC5879C87D}"/>
              </a:ext>
            </a:extLst>
          </p:cNvPr>
          <p:cNvSpPr/>
          <p:nvPr/>
        </p:nvSpPr>
        <p:spPr>
          <a:xfrm>
            <a:off x="1787238" y="3480627"/>
            <a:ext cx="6571546" cy="855214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F069DE5-B5D5-4959-8834-30056FD9F5A5}"/>
              </a:ext>
            </a:extLst>
          </p:cNvPr>
          <p:cNvSpPr/>
          <p:nvPr/>
        </p:nvSpPr>
        <p:spPr>
          <a:xfrm>
            <a:off x="1787238" y="2379350"/>
            <a:ext cx="6571546" cy="855214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552F734-DFC5-4796-9805-755A1317B3E9}"/>
              </a:ext>
            </a:extLst>
          </p:cNvPr>
          <p:cNvSpPr/>
          <p:nvPr/>
        </p:nvSpPr>
        <p:spPr>
          <a:xfrm>
            <a:off x="1787238" y="1276189"/>
            <a:ext cx="6571546" cy="855214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9EBF41-8677-4723-A283-42B6C0A06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6" y="1276189"/>
            <a:ext cx="859768" cy="859768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9874EE8-245F-43D1-A46A-FA2DA2AA3FF0}"/>
              </a:ext>
            </a:extLst>
          </p:cNvPr>
          <p:cNvSpPr/>
          <p:nvPr/>
        </p:nvSpPr>
        <p:spPr>
          <a:xfrm>
            <a:off x="2647006" y="1408259"/>
            <a:ext cx="5711779" cy="59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Интернет-портал – инструмент взаимодействия с инвесторами в любой точке мира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10D7ACF-B21B-4974-A033-03A788C919ED}"/>
              </a:ext>
            </a:extLst>
          </p:cNvPr>
          <p:cNvGrpSpPr/>
          <p:nvPr/>
        </p:nvGrpSpPr>
        <p:grpSpPr>
          <a:xfrm>
            <a:off x="857586" y="2383905"/>
            <a:ext cx="859768" cy="859768"/>
            <a:chOff x="4496004" y="2782773"/>
            <a:chExt cx="859768" cy="85976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1CD583C-0879-4892-B644-559E2962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04" y="2782773"/>
              <a:ext cx="859768" cy="859768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66DC9DD4-B50A-4F6C-B06A-B06F0ECDE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5888" y="285265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050" b="1" dirty="0">
                  <a:solidFill>
                    <a:srgbClr val="000000"/>
                  </a:solidFill>
                </a:rPr>
                <a:t>24/7</a:t>
              </a: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2CF5E92-BDC8-4039-87F5-9DCF4F31ADC0}"/>
              </a:ext>
            </a:extLst>
          </p:cNvPr>
          <p:cNvSpPr/>
          <p:nvPr/>
        </p:nvSpPr>
        <p:spPr>
          <a:xfrm>
            <a:off x="2647006" y="2515975"/>
            <a:ext cx="5711779" cy="59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Круглосуточный доступ к данным и общению с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сотрудниками банка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C1D378D-B610-4F96-AF10-1320F0E20C82}"/>
              </a:ext>
            </a:extLst>
          </p:cNvPr>
          <p:cNvSpPr/>
          <p:nvPr/>
        </p:nvSpPr>
        <p:spPr>
          <a:xfrm>
            <a:off x="2647006" y="3491622"/>
            <a:ext cx="5711778" cy="85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Многофункциональная команда с реальным опытом привлечения инвесторов и реализации сложных сделок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129F83C-D5D4-424B-B078-4EB0287E7DFB}"/>
              </a:ext>
            </a:extLst>
          </p:cNvPr>
          <p:cNvGrpSpPr/>
          <p:nvPr/>
        </p:nvGrpSpPr>
        <p:grpSpPr>
          <a:xfrm>
            <a:off x="857586" y="3491621"/>
            <a:ext cx="859768" cy="859768"/>
            <a:chOff x="4496004" y="3874146"/>
            <a:chExt cx="859768" cy="859768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A86E88FC-FF3E-40E8-9882-2B63D879EEEB}"/>
                </a:ext>
              </a:extLst>
            </p:cNvPr>
            <p:cNvGrpSpPr/>
            <p:nvPr/>
          </p:nvGrpSpPr>
          <p:grpSpPr>
            <a:xfrm>
              <a:off x="4496004" y="3874146"/>
              <a:ext cx="859768" cy="859768"/>
              <a:chOff x="4496004" y="2782773"/>
              <a:chExt cx="859768" cy="859768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6D84BD2C-A34F-49BD-B4B2-F88AAF451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6004" y="2782773"/>
                <a:ext cx="859768" cy="859768"/>
              </a:xfrm>
              <a:prstGeom prst="rect">
                <a:avLst/>
              </a:prstGeom>
            </p:spPr>
          </p:pic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A698CDB3-7436-40DA-9C20-7FFDC09818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888" y="2852657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2000" b="1" dirty="0">
                  <a:solidFill>
                    <a:srgbClr val="4A8522"/>
                  </a:solidFill>
                </a:endParaRPr>
              </a:p>
            </p:txBody>
          </p:sp>
        </p:grp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887777-ABE3-40E3-9F16-BCFBBC40F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888" y="4016030"/>
              <a:ext cx="576000" cy="576000"/>
            </a:xfrm>
            <a:prstGeom prst="rect">
              <a:avLst/>
            </a:prstGeom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00C9ECC-597C-40C0-A8D6-6382CBC3A5ED}"/>
              </a:ext>
            </a:extLst>
          </p:cNvPr>
          <p:cNvSpPr/>
          <p:nvPr/>
        </p:nvSpPr>
        <p:spPr>
          <a:xfrm>
            <a:off x="2647006" y="4735961"/>
            <a:ext cx="5711778" cy="58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Универсальный инструмент для экспозиции активов и управления взаимоотношениями с инвесторами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A404D59-4390-450B-9C90-F7B15CC13DCC}"/>
              </a:ext>
            </a:extLst>
          </p:cNvPr>
          <p:cNvGrpSpPr/>
          <p:nvPr/>
        </p:nvGrpSpPr>
        <p:grpSpPr>
          <a:xfrm>
            <a:off x="857586" y="4599336"/>
            <a:ext cx="859768" cy="859768"/>
            <a:chOff x="4496004" y="4990033"/>
            <a:chExt cx="859768" cy="85976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F0143B57-E394-46D4-94E6-E839E0F7117C}"/>
                </a:ext>
              </a:extLst>
            </p:cNvPr>
            <p:cNvGrpSpPr/>
            <p:nvPr/>
          </p:nvGrpSpPr>
          <p:grpSpPr>
            <a:xfrm>
              <a:off x="4496004" y="4990033"/>
              <a:ext cx="859768" cy="859768"/>
              <a:chOff x="4496004" y="2782773"/>
              <a:chExt cx="859768" cy="85976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A19F4955-CF28-4426-8815-6D713C165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6004" y="2782773"/>
                <a:ext cx="859768" cy="859768"/>
              </a:xfrm>
              <a:prstGeom prst="rect">
                <a:avLst/>
              </a:prstGeom>
            </p:spPr>
          </p:pic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5463611F-C870-4E7D-9BE1-384FF70DE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5888" y="2852657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2000" b="1" dirty="0">
                  <a:solidFill>
                    <a:srgbClr val="4A8522"/>
                  </a:solidFill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F20034D2-B69F-4183-A845-FBD6751C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594" y="5122014"/>
              <a:ext cx="565819" cy="565819"/>
            </a:xfrm>
            <a:prstGeom prst="rect">
              <a:avLst/>
            </a:prstGeom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rot="10800000" flipH="1">
            <a:off x="938941" y="890275"/>
            <a:ext cx="7141030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1129743" y="956667"/>
            <a:ext cx="6950228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Наши возможности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10584CD-5D55-4522-8028-8B090DE2FAE4}"/>
              </a:ext>
            </a:extLst>
          </p:cNvPr>
          <p:cNvSpPr/>
          <p:nvPr/>
        </p:nvSpPr>
        <p:spPr>
          <a:xfrm>
            <a:off x="1347463" y="1638373"/>
            <a:ext cx="67325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сообщество профессиональных инвесторов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1DE5C70-BB61-4318-84C2-35C10EFA2426}"/>
              </a:ext>
            </a:extLst>
          </p:cNvPr>
          <p:cNvSpPr/>
          <p:nvPr/>
        </p:nvSpPr>
        <p:spPr>
          <a:xfrm>
            <a:off x="1347463" y="2257585"/>
            <a:ext cx="67325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работаем со всеми видами активов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F8E19DF-4DD5-4216-97D8-A33734EBADBA}"/>
              </a:ext>
            </a:extLst>
          </p:cNvPr>
          <p:cNvSpPr/>
          <p:nvPr/>
        </p:nvSpPr>
        <p:spPr>
          <a:xfrm>
            <a:off x="1347463" y="2876796"/>
            <a:ext cx="67325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индивидуальный подбор типа сделки и ее сопровождение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9C4E17-5F0C-4DDC-9BDD-39A5EFBD5D18}"/>
              </a:ext>
            </a:extLst>
          </p:cNvPr>
          <p:cNvSpPr/>
          <p:nvPr/>
        </p:nvSpPr>
        <p:spPr>
          <a:xfrm>
            <a:off x="1353867" y="3728763"/>
            <a:ext cx="67261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развитие и доработка Портала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гибким методологиям (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Agile)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43710F7-5BE5-4038-9FD8-1AAE2944C749}"/>
              </a:ext>
            </a:extLst>
          </p:cNvPr>
          <p:cNvSpPr/>
          <p:nvPr/>
        </p:nvSpPr>
        <p:spPr>
          <a:xfrm>
            <a:off x="1353867" y="4580730"/>
            <a:ext cx="67261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гибкое ценообразование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98AE201-9E23-41DD-8F49-9970DBED4394}"/>
              </a:ext>
            </a:extLst>
          </p:cNvPr>
          <p:cNvSpPr>
            <a:spLocks noChangeAspect="1"/>
          </p:cNvSpPr>
          <p:nvPr/>
        </p:nvSpPr>
        <p:spPr>
          <a:xfrm>
            <a:off x="1129743" y="1784335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E69304E-F662-41F4-ABEA-CF1FF9956843}"/>
              </a:ext>
            </a:extLst>
          </p:cNvPr>
          <p:cNvSpPr>
            <a:spLocks noChangeAspect="1"/>
          </p:cNvSpPr>
          <p:nvPr/>
        </p:nvSpPr>
        <p:spPr>
          <a:xfrm>
            <a:off x="1129743" y="2400750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45369B3-EEA3-435B-BA1F-96A3B82F5F07}"/>
              </a:ext>
            </a:extLst>
          </p:cNvPr>
          <p:cNvSpPr>
            <a:spLocks noChangeAspect="1"/>
          </p:cNvSpPr>
          <p:nvPr/>
        </p:nvSpPr>
        <p:spPr>
          <a:xfrm>
            <a:off x="1129743" y="3017164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83730B5-BDE4-48CD-A19C-8403A5EA7750}"/>
              </a:ext>
            </a:extLst>
          </p:cNvPr>
          <p:cNvSpPr>
            <a:spLocks noChangeAspect="1"/>
          </p:cNvSpPr>
          <p:nvPr/>
        </p:nvSpPr>
        <p:spPr>
          <a:xfrm>
            <a:off x="1129743" y="3865175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27BAC00-A2A7-42A0-B02D-7B4434C154A0}"/>
              </a:ext>
            </a:extLst>
          </p:cNvPr>
          <p:cNvSpPr>
            <a:spLocks noChangeAspect="1"/>
          </p:cNvSpPr>
          <p:nvPr/>
        </p:nvSpPr>
        <p:spPr>
          <a:xfrm>
            <a:off x="1129743" y="4675396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3710F7-5BE5-4038-9FD8-1AAE2944C749}"/>
              </a:ext>
            </a:extLst>
          </p:cNvPr>
          <p:cNvSpPr/>
          <p:nvPr/>
        </p:nvSpPr>
        <p:spPr>
          <a:xfrm>
            <a:off x="1353867" y="5155698"/>
            <a:ext cx="67261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пециальные условия по кредитованию </a:t>
            </a:r>
          </a:p>
          <a:p>
            <a:endParaRPr lang="ru-RU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7BAC00-A2A7-42A0-B02D-7B4434C154A0}"/>
              </a:ext>
            </a:extLst>
          </p:cNvPr>
          <p:cNvSpPr>
            <a:spLocks noChangeAspect="1"/>
          </p:cNvSpPr>
          <p:nvPr/>
        </p:nvSpPr>
        <p:spPr>
          <a:xfrm>
            <a:off x="1129743" y="5250364"/>
            <a:ext cx="180000" cy="180000"/>
          </a:xfrm>
          <a:prstGeom prst="ellipse">
            <a:avLst/>
          </a:prstGeom>
          <a:noFill/>
          <a:ln w="19050">
            <a:solidFill>
              <a:srgbClr val="3E8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4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rot="10800000" flipH="1">
            <a:off x="938941" y="890275"/>
            <a:ext cx="7141030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833DF0D-76C8-4A4F-9447-344A2983C42D}"/>
              </a:ext>
            </a:extLst>
          </p:cNvPr>
          <p:cNvSpPr/>
          <p:nvPr/>
        </p:nvSpPr>
        <p:spPr>
          <a:xfrm>
            <a:off x="1047299" y="961369"/>
            <a:ext cx="7032672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аши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преимущества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F152554-00F9-4155-9CCE-78CF3C239C99}"/>
              </a:ext>
            </a:extLst>
          </p:cNvPr>
          <p:cNvSpPr/>
          <p:nvPr/>
        </p:nvSpPr>
        <p:spPr>
          <a:xfrm>
            <a:off x="1387813" y="2550154"/>
            <a:ext cx="70579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быстрая реализация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активов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справедливой цене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90496C1-D510-4A40-88EB-BA38C83D132C}"/>
              </a:ext>
            </a:extLst>
          </p:cNvPr>
          <p:cNvSpPr/>
          <p:nvPr/>
        </p:nvSpPr>
        <p:spPr>
          <a:xfrm>
            <a:off x="1381410" y="3259732"/>
            <a:ext cx="70643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оптимизация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бизнеса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любым направлениям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2AAA669-F295-4B66-B6D9-1AA4C2B7F996}"/>
              </a:ext>
            </a:extLst>
          </p:cNvPr>
          <p:cNvSpPr/>
          <p:nvPr/>
        </p:nvSpPr>
        <p:spPr>
          <a:xfrm>
            <a:off x="1330763" y="4071079"/>
            <a:ext cx="70643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минимизация рисков при реализации активов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9135356-878A-4CB5-8481-A551F94F6FD6}"/>
              </a:ext>
            </a:extLst>
          </p:cNvPr>
          <p:cNvSpPr/>
          <p:nvPr/>
        </p:nvSpPr>
        <p:spPr>
          <a:xfrm>
            <a:off x="1387813" y="1803206"/>
            <a:ext cx="57611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широкий спектр типов активов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04537DB-DA27-40FC-B673-510576B67C84}"/>
              </a:ext>
            </a:extLst>
          </p:cNvPr>
          <p:cNvSpPr/>
          <p:nvPr/>
        </p:nvSpPr>
        <p:spPr>
          <a:xfrm>
            <a:off x="1381410" y="4939940"/>
            <a:ext cx="70643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быстрое внедрение изменений по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индивидуальным потребностям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клиента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A1A06B-D8D3-4344-8B0B-9D978A062A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946" y="2660116"/>
            <a:ext cx="252000" cy="252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C24AD15-0663-464F-9F8B-C8B0FDD9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946" y="3366897"/>
            <a:ext cx="252000" cy="252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58E5B48-612E-45AA-8433-75070052B6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299" y="4175447"/>
            <a:ext cx="252000" cy="252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8667B4-15A0-405C-9C0C-A4C7C552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946" y="5006623"/>
            <a:ext cx="252000" cy="252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B27ED3F-7F65-45B2-893B-A15F9C47BF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946" y="1861872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52F734-DFC5-4796-9805-755A1317B3E9}"/>
              </a:ext>
            </a:extLst>
          </p:cNvPr>
          <p:cNvSpPr/>
          <p:nvPr/>
        </p:nvSpPr>
        <p:spPr>
          <a:xfrm>
            <a:off x="2620820" y="3514877"/>
            <a:ext cx="6391765" cy="53535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52F734-DFC5-4796-9805-755A1317B3E9}"/>
              </a:ext>
            </a:extLst>
          </p:cNvPr>
          <p:cNvSpPr/>
          <p:nvPr/>
        </p:nvSpPr>
        <p:spPr>
          <a:xfrm>
            <a:off x="2202876" y="4199869"/>
            <a:ext cx="6809710" cy="53535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52F734-DFC5-4796-9805-755A1317B3E9}"/>
              </a:ext>
            </a:extLst>
          </p:cNvPr>
          <p:cNvSpPr/>
          <p:nvPr/>
        </p:nvSpPr>
        <p:spPr>
          <a:xfrm>
            <a:off x="2620821" y="2826192"/>
            <a:ext cx="6391765" cy="53535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52F734-DFC5-4796-9805-755A1317B3E9}"/>
              </a:ext>
            </a:extLst>
          </p:cNvPr>
          <p:cNvSpPr/>
          <p:nvPr/>
        </p:nvSpPr>
        <p:spPr>
          <a:xfrm>
            <a:off x="2202875" y="2141200"/>
            <a:ext cx="6809712" cy="53535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78000">
                <a:srgbClr val="64BC4B"/>
              </a:gs>
              <a:gs pos="900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874EE8-245F-43D1-A46A-FA2DA2AA3FF0}"/>
              </a:ext>
            </a:extLst>
          </p:cNvPr>
          <p:cNvSpPr/>
          <p:nvPr/>
        </p:nvSpPr>
        <p:spPr>
          <a:xfrm>
            <a:off x="2011681" y="2148974"/>
            <a:ext cx="7017531" cy="519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Проблемные активы на разных стадиях взыскания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CF5E92-BDC8-4039-87F5-9DCF4F31ADC0}"/>
              </a:ext>
            </a:extLst>
          </p:cNvPr>
          <p:cNvSpPr/>
          <p:nvPr/>
        </p:nvSpPr>
        <p:spPr>
          <a:xfrm>
            <a:off x="3017522" y="2826192"/>
            <a:ext cx="5995065" cy="535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Активы на балансе Сбербанка и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дочерних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обществ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1D378D-B610-4F96-AF10-1320F0E20C82}"/>
              </a:ext>
            </a:extLst>
          </p:cNvPr>
          <p:cNvSpPr/>
          <p:nvPr/>
        </p:nvSpPr>
        <p:spPr>
          <a:xfrm>
            <a:off x="3017521" y="3514877"/>
            <a:ext cx="5995064" cy="535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Активы на балансе сторонних организаций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0C9ECC-597C-40C0-A8D6-6382CBC3A5ED}"/>
              </a:ext>
            </a:extLst>
          </p:cNvPr>
          <p:cNvSpPr/>
          <p:nvPr/>
        </p:nvSpPr>
        <p:spPr>
          <a:xfrm>
            <a:off x="2959331" y="4199868"/>
            <a:ext cx="6053253" cy="53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Готовый и действующий бизнес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4111" y="2252748"/>
            <a:ext cx="2416709" cy="2416709"/>
          </a:xfrm>
          <a:prstGeom prst="ellipse">
            <a:avLst/>
          </a:prstGeom>
          <a:solidFill>
            <a:schemeClr val="bg1"/>
          </a:solidFill>
          <a:ln w="69850">
            <a:solidFill>
              <a:srgbClr val="0D4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МЫ РЕАЛИЗУЕМ</a:t>
            </a:r>
            <a:endParaRPr lang="ru-RU" sz="2200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59967" y="2882670"/>
            <a:ext cx="900000" cy="90000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D443F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0" y="2972713"/>
            <a:ext cx="669877" cy="6698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2853" y="1739058"/>
            <a:ext cx="167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Моя жизнь</a:t>
            </a:r>
            <a:endParaRPr lang="en-US" b="1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7967" y="2090670"/>
            <a:ext cx="2484000" cy="248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D443F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9" y="2635191"/>
            <a:ext cx="403498" cy="4034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17652" y="4624820"/>
            <a:ext cx="2312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Моя компания</a:t>
            </a:r>
            <a:endParaRPr lang="en-US" b="1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38" y="2160582"/>
            <a:ext cx="564506" cy="5645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2" y="2603256"/>
            <a:ext cx="425247" cy="4252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" y="3468252"/>
            <a:ext cx="320222" cy="3202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58" y="3966336"/>
            <a:ext cx="323774" cy="3237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7" y="3986708"/>
            <a:ext cx="409698" cy="3328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62" y="3491002"/>
            <a:ext cx="367333" cy="3673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466064" y="3422201"/>
            <a:ext cx="5920888" cy="667658"/>
            <a:chOff x="5319808" y="3661725"/>
            <a:chExt cx="5920888" cy="66765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834124" y="3661725"/>
              <a:ext cx="5406572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201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земельные участки</a:t>
              </a:r>
              <a:endParaRPr lang="ru-RU" sz="40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3855336"/>
              <a:ext cx="360000" cy="3600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466064" y="1492802"/>
            <a:ext cx="4926659" cy="667658"/>
            <a:chOff x="5319808" y="1843326"/>
            <a:chExt cx="4926659" cy="66765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34124" y="1843326"/>
              <a:ext cx="4412343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500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частные дома</a:t>
              </a:r>
              <a:endParaRPr lang="ru-RU" sz="16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2046579"/>
              <a:ext cx="360000" cy="3600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466064" y="849669"/>
            <a:ext cx="4926659" cy="667658"/>
            <a:chOff x="5319808" y="1240368"/>
            <a:chExt cx="4926659" cy="66765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834124" y="1240368"/>
              <a:ext cx="4412343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958</a:t>
              </a:r>
              <a:r>
                <a:rPr lang="en-US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квартиры и апартаменты</a:t>
              </a:r>
              <a:endParaRPr lang="ru-RU" sz="16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1443660"/>
              <a:ext cx="360000" cy="36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466064" y="2135935"/>
            <a:ext cx="5460346" cy="667658"/>
            <a:chOff x="5319808" y="2484384"/>
            <a:chExt cx="5460346" cy="66765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834124" y="2484384"/>
              <a:ext cx="4946030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280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производственные помещения</a:t>
              </a:r>
              <a:endParaRPr lang="ru-RU" sz="16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2649498"/>
              <a:ext cx="360000" cy="36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466064" y="2779068"/>
            <a:ext cx="5460346" cy="667658"/>
            <a:chOff x="5319808" y="3068292"/>
            <a:chExt cx="5460346" cy="66765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834124" y="3068292"/>
              <a:ext cx="4946030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266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торговые центры и помещения</a:t>
              </a:r>
              <a:endParaRPr lang="ru-RU" sz="16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3252417"/>
              <a:ext cx="360000" cy="360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466064" y="4065334"/>
            <a:ext cx="4926659" cy="667658"/>
            <a:chOff x="5319808" y="4274208"/>
            <a:chExt cx="4926659" cy="66765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834124" y="4274208"/>
              <a:ext cx="4412343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179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офисы и гостиницы</a:t>
              </a:r>
              <a:endParaRPr lang="ru-RU" sz="40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808" y="4458255"/>
              <a:ext cx="360000" cy="360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340064" y="4708467"/>
            <a:ext cx="5052659" cy="710283"/>
            <a:chOff x="5193808" y="4962891"/>
            <a:chExt cx="5052659" cy="71028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808" y="5061174"/>
              <a:ext cx="612000" cy="612000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5834124" y="4962891"/>
              <a:ext cx="4412343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40</a:t>
              </a:r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7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автотранспорт и спецтехника</a:t>
              </a:r>
              <a:endParaRPr lang="ru-RU" sz="40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394064" y="5394226"/>
            <a:ext cx="5991403" cy="667658"/>
            <a:chOff x="5247808" y="5784925"/>
            <a:chExt cx="5991403" cy="66765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834124" y="5784925"/>
              <a:ext cx="5405087" cy="667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32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131</a:t>
              </a:r>
              <a:r>
                <a:rPr lang="ru-RU" sz="40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D443F"/>
                  </a:solidFill>
                  <a:latin typeface="Century Gothic" panose="020B0502020202020204" pitchFamily="34" charset="0"/>
                </a:rPr>
                <a:t>производственное оборудование</a:t>
              </a:r>
              <a:endParaRPr lang="ru-RU" sz="4000" b="1" dirty="0">
                <a:solidFill>
                  <a:srgbClr val="0D443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808" y="5916096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51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C05310-868A-4F21-84D6-88A3F50CD400}"/>
              </a:ext>
            </a:extLst>
          </p:cNvPr>
          <p:cNvSpPr/>
          <p:nvPr/>
        </p:nvSpPr>
        <p:spPr>
          <a:xfrm>
            <a:off x="224444" y="5560286"/>
            <a:ext cx="4380068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937350" y="5584738"/>
            <a:ext cx="366716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Согласовываем и структурируем сделку на приобретение актива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C05310-868A-4F21-84D6-88A3F50CD400}"/>
              </a:ext>
            </a:extLst>
          </p:cNvPr>
          <p:cNvSpPr/>
          <p:nvPr/>
        </p:nvSpPr>
        <p:spPr>
          <a:xfrm>
            <a:off x="224444" y="2907194"/>
            <a:ext cx="4380068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flipH="1">
            <a:off x="2635650" y="566305"/>
            <a:ext cx="4120607" cy="540000"/>
          </a:xfrm>
          <a:prstGeom prst="rect">
            <a:avLst/>
          </a:prstGeom>
          <a:solidFill>
            <a:srgbClr val="64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2635650" y="619193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Как стать нашим клиентом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C28B5-A23B-48DB-AB00-46F776E0A89E}"/>
              </a:ext>
            </a:extLst>
          </p:cNvPr>
          <p:cNvSpPr/>
          <p:nvPr/>
        </p:nvSpPr>
        <p:spPr>
          <a:xfrm>
            <a:off x="224444" y="2052844"/>
            <a:ext cx="8691321" cy="63121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50000">
                <a:srgbClr val="64BC4B">
                  <a:lumMod val="10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152554-00F9-4155-9CCE-78CF3C239C99}"/>
              </a:ext>
            </a:extLst>
          </p:cNvPr>
          <p:cNvSpPr/>
          <p:nvPr/>
        </p:nvSpPr>
        <p:spPr>
          <a:xfrm>
            <a:off x="937349" y="2078538"/>
            <a:ext cx="79784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Мы проводим презентацию Портала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подробно рассказываем о возможных вариантах сотрудничества</a:t>
            </a:r>
          </a:p>
        </p:txBody>
      </p:sp>
      <p:pic>
        <p:nvPicPr>
          <p:cNvPr id="11" name="Рисунок 10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F03234F-D7F6-4D95-8CBC-C3447818F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1954451"/>
            <a:ext cx="828000" cy="82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C05310-868A-4F21-84D6-88A3F50CD400}"/>
              </a:ext>
            </a:extLst>
          </p:cNvPr>
          <p:cNvSpPr/>
          <p:nvPr/>
        </p:nvSpPr>
        <p:spPr>
          <a:xfrm rot="10800000">
            <a:off x="4795157" y="2894004"/>
            <a:ext cx="4120607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4795157" y="2916601"/>
            <a:ext cx="39932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Согласовываем Договор о сотрудничестве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(пакет услуг и стоимость)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B0C7A3-A5CB-4F0C-A504-FB668935F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2833090"/>
            <a:ext cx="828000" cy="82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30EAAB-3E7F-4D4E-82EE-BF7844A1547D}"/>
              </a:ext>
            </a:extLst>
          </p:cNvPr>
          <p:cNvSpPr/>
          <p:nvPr/>
        </p:nvSpPr>
        <p:spPr>
          <a:xfrm>
            <a:off x="224443" y="3810122"/>
            <a:ext cx="8691321" cy="63121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50000">
                <a:srgbClr val="64BC4B">
                  <a:lumMod val="10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49B4C1-588B-419E-9F6C-8814F5E1E116}"/>
              </a:ext>
            </a:extLst>
          </p:cNvPr>
          <p:cNvSpPr/>
          <p:nvPr/>
        </p:nvSpPr>
        <p:spPr>
          <a:xfrm>
            <a:off x="937349" y="3941063"/>
            <a:ext cx="797841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Мы предоставляем 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вам доступ к Порталу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A433A7-450E-4648-A6AB-6C8315284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3711729"/>
            <a:ext cx="828000" cy="82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3059293-EE62-402C-AFE7-1C6B480E665C}"/>
              </a:ext>
            </a:extLst>
          </p:cNvPr>
          <p:cNvSpPr/>
          <p:nvPr/>
        </p:nvSpPr>
        <p:spPr>
          <a:xfrm rot="10800000">
            <a:off x="4795157" y="4698338"/>
            <a:ext cx="3993243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E1B777-C9E6-4F21-BA38-1530278E4F9E}"/>
              </a:ext>
            </a:extLst>
          </p:cNvPr>
          <p:cNvSpPr/>
          <p:nvPr/>
        </p:nvSpPr>
        <p:spPr>
          <a:xfrm>
            <a:off x="4795157" y="4720335"/>
            <a:ext cx="39932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Загружаем вместе с вами </a:t>
            </a: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данные о ваших активах на Портал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D1DE53-1B0A-4AB2-B092-7ECBBAA2AC1F}"/>
              </a:ext>
            </a:extLst>
          </p:cNvPr>
          <p:cNvSpPr/>
          <p:nvPr/>
        </p:nvSpPr>
        <p:spPr>
          <a:xfrm rot="10800000">
            <a:off x="4795157" y="5559082"/>
            <a:ext cx="4120607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EE29FC-3E6F-4E04-A39C-C0447118FD9B}"/>
              </a:ext>
            </a:extLst>
          </p:cNvPr>
          <p:cNvSpPr/>
          <p:nvPr/>
        </p:nvSpPr>
        <p:spPr>
          <a:xfrm>
            <a:off x="4795157" y="5584518"/>
            <a:ext cx="39932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Проводим поиск инвестора, сопровождение </a:t>
            </a:r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сделки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9FE9D3-FC70-4DF0-869A-AB4E82FF0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5469006"/>
            <a:ext cx="828000" cy="82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rot="10800000" flipH="1">
            <a:off x="483904" y="1269443"/>
            <a:ext cx="4120607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483904" y="1338985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Купить актив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flipH="1">
            <a:off x="4795158" y="1271655"/>
            <a:ext cx="4120607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4795158" y="1331826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Продать актив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937350" y="2931645"/>
            <a:ext cx="366716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 предоставляете документы для регистрации на Портале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C05310-868A-4F21-84D6-88A3F50CD400}"/>
              </a:ext>
            </a:extLst>
          </p:cNvPr>
          <p:cNvSpPr/>
          <p:nvPr/>
        </p:nvSpPr>
        <p:spPr>
          <a:xfrm>
            <a:off x="224444" y="4690821"/>
            <a:ext cx="4380068" cy="631215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937350" y="4698339"/>
            <a:ext cx="366716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 находите актив, а мы даем полную информацию по нему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" name="Рисунок 29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3D88DE3-AFA2-49EC-8062-A57CD6971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" y="4590368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flipH="1">
            <a:off x="2635650" y="566305"/>
            <a:ext cx="4120607" cy="540000"/>
          </a:xfrm>
          <a:prstGeom prst="rect">
            <a:avLst/>
          </a:prstGeom>
          <a:solidFill>
            <a:srgbClr val="64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2635650" y="619193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Процесс подключения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rot="10800000" flipH="1">
            <a:off x="483904" y="1269443"/>
            <a:ext cx="4120607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483904" y="1338985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 СББОЛ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6DDC40E-4399-4C02-BFCA-710648AD7A5C}"/>
              </a:ext>
            </a:extLst>
          </p:cNvPr>
          <p:cNvSpPr/>
          <p:nvPr/>
        </p:nvSpPr>
        <p:spPr>
          <a:xfrm flipH="1">
            <a:off x="4795158" y="1271655"/>
            <a:ext cx="4120607" cy="540000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25000">
                <a:srgbClr val="64BC4B"/>
              </a:gs>
              <a:gs pos="0">
                <a:srgbClr val="4F9B4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1B62266-DCF9-47F8-822F-9BC07179D508}"/>
              </a:ext>
            </a:extLst>
          </p:cNvPr>
          <p:cNvSpPr/>
          <p:nvPr/>
        </p:nvSpPr>
        <p:spPr>
          <a:xfrm>
            <a:off x="4795158" y="1331826"/>
            <a:ext cx="4120607" cy="407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амостоятельно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4795158" y="1968255"/>
            <a:ext cx="399324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Длительный, требующий заполнения документов и проверки службы безопасности банка (до 5 рабочих дней)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611269" y="1968255"/>
            <a:ext cx="399324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Быстрый и удобный, достаточно ввести данные для входа в Сбербанк Бизнес-Онлайн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36" name="Скругленная соединительная линия 35"/>
          <p:cNvCxnSpPr>
            <a:stCxn id="8" idx="1"/>
          </p:cNvCxnSpPr>
          <p:nvPr/>
        </p:nvCxnSpPr>
        <p:spPr>
          <a:xfrm rot="10800000" flipV="1">
            <a:off x="2194560" y="822801"/>
            <a:ext cx="441090" cy="446642"/>
          </a:xfrm>
          <a:prstGeom prst="curvedConnector2">
            <a:avLst/>
          </a:prstGeom>
          <a:ln w="76200">
            <a:solidFill>
              <a:srgbClr val="519E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7" idx="1"/>
          </p:cNvCxnSpPr>
          <p:nvPr/>
        </p:nvCxnSpPr>
        <p:spPr>
          <a:xfrm>
            <a:off x="6756257" y="836305"/>
            <a:ext cx="407322" cy="444305"/>
          </a:xfrm>
          <a:prstGeom prst="curvedConnector2">
            <a:avLst/>
          </a:prstGeom>
          <a:ln w="76200">
            <a:solidFill>
              <a:srgbClr val="519E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81" y="2588731"/>
            <a:ext cx="2947901" cy="1556823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611269" y="4304365"/>
            <a:ext cx="399324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Подключаем всех сотрудников компании с доступом в СББОЛ (ЛПР, бухгалтеры и прочие).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97" y="2641431"/>
            <a:ext cx="2518928" cy="207843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87718B-A300-423C-8E1F-FE36FBA0CA84}"/>
              </a:ext>
            </a:extLst>
          </p:cNvPr>
          <p:cNvSpPr/>
          <p:nvPr/>
        </p:nvSpPr>
        <p:spPr>
          <a:xfrm>
            <a:off x="4963297" y="4853005"/>
            <a:ext cx="399324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После регистрации компании есть возможность предоставить доступ сотрудникам компании в один клик</a:t>
            </a:r>
            <a:endParaRPr lang="ru-RU" sz="1400" dirty="0">
              <a:solidFill>
                <a:schemeClr val="tx1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25" y="5646965"/>
            <a:ext cx="1140271" cy="6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9B6F1-DB92-A34A-BD74-F495CC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" y="17139"/>
            <a:ext cx="1737360" cy="5491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182E37-210E-4D1A-B374-DF01E19FF281}"/>
              </a:ext>
            </a:extLst>
          </p:cNvPr>
          <p:cNvSpPr txBox="1"/>
          <p:nvPr/>
        </p:nvSpPr>
        <p:spPr>
          <a:xfrm>
            <a:off x="0" y="84780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0D443F"/>
                </a:solidFill>
                <a:latin typeface="Century Gothic" panose="020B0502020202020204" pitchFamily="34" charset="0"/>
                <a:ea typeface="Fedra Sans Pro Book" panose="020B0403040000020004" pitchFamily="34" charset="0"/>
              </a:rPr>
              <a:t>Новый канал взаимодействия – все возможности всегда под рукой!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D443F"/>
              </a:solidFill>
              <a:effectLst/>
              <a:uLnTx/>
              <a:uFillTx/>
              <a:latin typeface="Century Gothic" panose="020B0502020202020204" pitchFamily="34" charset="0"/>
              <a:ea typeface="Fedra Sans Pro Book" panose="020B04030400000200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04C2FE6-425B-4D80-8EE6-C9751DFDB66A}"/>
              </a:ext>
            </a:extLst>
          </p:cNvPr>
          <p:cNvSpPr/>
          <p:nvPr/>
        </p:nvSpPr>
        <p:spPr>
          <a:xfrm>
            <a:off x="366294" y="5611851"/>
            <a:ext cx="8411413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100" i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 </a:t>
            </a:r>
            <a:r>
              <a:rPr lang="ru-RU" sz="1100" i="1" dirty="0">
                <a:solidFill>
                  <a:srgbClr val="0D443F"/>
                </a:solidFill>
                <a:latin typeface="Century Gothic" panose="020B0502020202020204" pitchFamily="34" charset="0"/>
              </a:rPr>
              <a:t>Единый п/я для консультаций и вопросов </a:t>
            </a:r>
            <a:r>
              <a:rPr lang="en-US" sz="1100" i="1" dirty="0">
                <a:solidFill>
                  <a:srgbClr val="0D443F"/>
                </a:solidFill>
                <a:latin typeface="Century Gothic" panose="020B0502020202020204" pitchFamily="34" charset="0"/>
              </a:rPr>
              <a:t>portal_da@sberbank.ru</a:t>
            </a:r>
            <a:endParaRPr lang="ru-RU" sz="1100" i="1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4C2FE6-425B-4D80-8EE6-C9751DFDB66A}"/>
              </a:ext>
            </a:extLst>
          </p:cNvPr>
          <p:cNvSpPr/>
          <p:nvPr/>
        </p:nvSpPr>
        <p:spPr>
          <a:xfrm>
            <a:off x="366294" y="5848432"/>
            <a:ext cx="385033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100" i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 </a:t>
            </a:r>
            <a:r>
              <a:rPr lang="ru-RU" sz="1100" i="1" dirty="0">
                <a:solidFill>
                  <a:srgbClr val="0D443F"/>
                </a:solidFill>
                <a:latin typeface="Century Gothic" panose="020B0502020202020204" pitchFamily="34" charset="0"/>
              </a:rPr>
              <a:t>контактная информация на </a:t>
            </a:r>
            <a:r>
              <a:rPr lang="en-US" sz="1100" b="1" dirty="0">
                <a:solidFill>
                  <a:srgbClr val="0D443F"/>
                </a:solidFill>
                <a:latin typeface="Century Gothic" panose="020B0502020202020204" pitchFamily="34" charset="0"/>
              </a:rPr>
              <a:t>https://portal-da.ru</a:t>
            </a:r>
            <a:endParaRPr lang="ru-RU" sz="1100" i="1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" y="1724453"/>
            <a:ext cx="3645126" cy="364512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B95D25-9A44-46F5-98AE-A3B85DDE83F2}"/>
              </a:ext>
            </a:extLst>
          </p:cNvPr>
          <p:cNvSpPr/>
          <p:nvPr/>
        </p:nvSpPr>
        <p:spPr>
          <a:xfrm>
            <a:off x="555698" y="1529415"/>
            <a:ext cx="310966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ru-RU" sz="1600" b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Отсканируйте </a:t>
            </a:r>
            <a:r>
              <a:rPr lang="en-US" sz="1600" b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QR</a:t>
            </a:r>
            <a:r>
              <a:rPr lang="ru-RU" sz="1600" b="1" dirty="0" smtClean="0">
                <a:solidFill>
                  <a:srgbClr val="0D443F"/>
                </a:solidFill>
                <a:latin typeface="Century Gothic" panose="020B0502020202020204" pitchFamily="34" charset="0"/>
              </a:rPr>
              <a:t>-код</a:t>
            </a:r>
            <a:endParaRPr lang="en-US" sz="1600" b="1" dirty="0">
              <a:solidFill>
                <a:srgbClr val="0D44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51" y="3349755"/>
            <a:ext cx="1371296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4" y="2371509"/>
            <a:ext cx="2531749" cy="75066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89969" y="4159405"/>
            <a:ext cx="4828478" cy="591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Мобильное Приложение для </a:t>
            </a:r>
            <a:r>
              <a:rPr lang="en-US" dirty="0" smtClean="0">
                <a:solidFill>
                  <a:schemeClr val="tx1"/>
                </a:solidFill>
              </a:rPr>
              <a:t>iOS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en-US" dirty="0" smtClean="0">
                <a:solidFill>
                  <a:schemeClr val="tx1"/>
                </a:solidFill>
              </a:rPr>
              <a:t>Android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1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417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Fedra Sans Pro Book</vt:lpstr>
      <vt:lpstr>Microsoft Sans Serif</vt:lpstr>
      <vt:lpstr>Office Theme</vt:lpstr>
      <vt:lpstr>Портал 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Стрижова Наталья Геннадьевна</cp:lastModifiedBy>
  <cp:revision>23</cp:revision>
  <dcterms:created xsi:type="dcterms:W3CDTF">2019-02-21T15:01:25Z</dcterms:created>
  <dcterms:modified xsi:type="dcterms:W3CDTF">2020-02-20T07:07:37Z</dcterms:modified>
</cp:coreProperties>
</file>