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5507123523622049"/>
          <c:y val="0.16342967744650111"/>
          <c:w val="0.5117325295275591"/>
          <c:h val="0.7675987470719274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53300</c:v>
                </c:pt>
                <c:pt idx="1">
                  <c:v>307100</c:v>
                </c:pt>
                <c:pt idx="2">
                  <c:v>1054800</c:v>
                </c:pt>
                <c:pt idx="3">
                  <c:v>124200</c:v>
                </c:pt>
                <c:pt idx="4">
                  <c:v>245500</c:v>
                </c:pt>
                <c:pt idx="5">
                  <c:v>1135060</c:v>
                </c:pt>
                <c:pt idx="6">
                  <c:v>543000</c:v>
                </c:pt>
                <c:pt idx="7">
                  <c:v>615800</c:v>
                </c:pt>
                <c:pt idx="8">
                  <c:v>621500</c:v>
                </c:pt>
                <c:pt idx="9">
                  <c:v>302300</c:v>
                </c:pt>
                <c:pt idx="10">
                  <c:v>203300</c:v>
                </c:pt>
                <c:pt idx="11">
                  <c:v>306700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96-4EE0-B9A1-4C00FF7B6060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rotWithShape="1">
      <a:gsLst>
        <a:gs pos="0">
          <a:schemeClr val="accent5">
            <a:lumMod val="110000"/>
            <a:satMod val="105000"/>
            <a:tint val="67000"/>
          </a:schemeClr>
        </a:gs>
        <a:gs pos="50000">
          <a:schemeClr val="accent5">
            <a:lumMod val="105000"/>
            <a:satMod val="103000"/>
            <a:tint val="73000"/>
          </a:schemeClr>
        </a:gs>
        <a:gs pos="100000">
          <a:schemeClr val="accent5">
            <a:lumMod val="105000"/>
            <a:satMod val="109000"/>
            <a:tint val="81000"/>
          </a:schemeClr>
        </a:gs>
      </a:gsLst>
      <a:lin ang="5400000" scaled="0"/>
    </a:gradFill>
    <a:ln w="6350" cap="flat" cmpd="sng" algn="ctr">
      <a:solidFill>
        <a:schemeClr val="accent5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8.1854822834645666E-2"/>
          <c:y val="0.13559774018222562"/>
          <c:w val="0.57626820866141737"/>
          <c:h val="0.8644022598177744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Ежемесячные затраты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5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6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7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Обслуживание техники</c:v>
                </c:pt>
                <c:pt idx="1">
                  <c:v>Канцелярия</c:v>
                </c:pt>
                <c:pt idx="2">
                  <c:v>Закупка цветов</c:v>
                </c:pt>
                <c:pt idx="3">
                  <c:v>Счета за воду,электричество</c:v>
                </c:pt>
                <c:pt idx="4">
                  <c:v>Бензин</c:v>
                </c:pt>
                <c:pt idx="5">
                  <c:v>Уборщица</c:v>
                </c:pt>
                <c:pt idx="6">
                  <c:v>2 флориста</c:v>
                </c:pt>
                <c:pt idx="7">
                  <c:v>Курьер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3000</c:v>
                </c:pt>
                <c:pt idx="1">
                  <c:v>15000</c:v>
                </c:pt>
                <c:pt idx="2">
                  <c:v>30000</c:v>
                </c:pt>
                <c:pt idx="3">
                  <c:v>10000</c:v>
                </c:pt>
                <c:pt idx="4">
                  <c:v>10000</c:v>
                </c:pt>
                <c:pt idx="5">
                  <c:v>7000</c:v>
                </c:pt>
                <c:pt idx="6">
                  <c:v>80000</c:v>
                </c:pt>
                <c:pt idx="7">
                  <c:v>30000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C8-4448-BC05-59CFD7A3D2B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5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6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7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Обслуживание техники</c:v>
                </c:pt>
                <c:pt idx="1">
                  <c:v>Канцелярия</c:v>
                </c:pt>
                <c:pt idx="2">
                  <c:v>Закупка цветов</c:v>
                </c:pt>
                <c:pt idx="3">
                  <c:v>Счета за воду,электричество</c:v>
                </c:pt>
                <c:pt idx="4">
                  <c:v>Бензин</c:v>
                </c:pt>
                <c:pt idx="5">
                  <c:v>Уборщица</c:v>
                </c:pt>
                <c:pt idx="6">
                  <c:v>2 флориста</c:v>
                </c:pt>
                <c:pt idx="7">
                  <c:v>Курьер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</c:numCache>
            </c:numRef>
          </c:val>
          <c:extLst>
            <c:ext xmlns:c16="http://schemas.microsoft.com/office/drawing/2014/chart" uri="{C3380CC4-5D6E-409C-BE32-E72D297353CC}">
              <c16:uniqueId val="{00000001-E8C8-4448-BC05-59CFD7A3D2B1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8A853D-CB58-425E-9A32-37E2D3F282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C63ECEF-58EA-486B-8E18-937372F929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3C6797E-2CD0-4840-A793-374BB721F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02BE7-91B1-49CA-926B-13836C4E5892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C131DE-731E-49BB-8C51-C89520962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0BEF4FB-9C6D-44F0-872B-043A62153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64F7C-6DF8-40D2-A4CF-A589EB8988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4189543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F30097-34FB-4EBC-BF70-E73355851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F10F90E-E18B-49AE-9BAF-C4F04A39BA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E48914-6802-4A5F-9079-1CAA024B7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02BE7-91B1-49CA-926B-13836C4E5892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9E3DFB-5A5E-4992-A654-B381C1A2D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899EC7-DD34-4D18-8251-831872E6F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64F7C-6DF8-40D2-A4CF-A589EB8988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330222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9767EA1-50BD-40CF-82C2-E940C9BA32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D0C2614-F2C2-4E01-A855-68F5F0D819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6DCB69-3B2C-4FA7-94BB-68A25D6B6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02BE7-91B1-49CA-926B-13836C4E5892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C04697-9D37-46C6-981E-361253D04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8AF58E-7446-4B03-87B0-109023C8F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64F7C-6DF8-40D2-A4CF-A589EB8988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856475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E8EE91-0197-49C7-BEDB-66B57BA3E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612BF0-D570-4489-B918-ABA780066A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7509BB5-7A26-4481-8455-0DF72445E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02BE7-91B1-49CA-926B-13836C4E5892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DDA081-60A3-4547-A5F8-E33ADAB0D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F22F15-BEFC-4494-A961-7BCB98C19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64F7C-6DF8-40D2-A4CF-A589EB8988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5876923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3EFD78-E1F0-43AF-9417-E761320D2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084B97A-A0E4-4508-A82A-58A8191D10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EE3A41-1E33-4CE5-A91D-3BD6D1DEB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02BE7-91B1-49CA-926B-13836C4E5892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C50C32-C2AE-42FF-B6BE-437A40F39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9AA7FDC-2CBA-4C4E-86FA-D1AB2C465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64F7C-6DF8-40D2-A4CF-A589EB8988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830244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2DEAD1-BDAE-4167-AFC1-956037FB1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FE55C53-4D90-49CD-A095-3FC6F9C0A5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C4FE6C2-0649-4DFB-AA00-8C8097EEFF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AFA1F87-7847-4003-BC42-E7C42325A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02BE7-91B1-49CA-926B-13836C4E5892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E25A79F-806F-4CD6-BA5C-95B69C073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7E9822F-BA40-408B-92D6-930CDBE5F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64F7C-6DF8-40D2-A4CF-A589EB8988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521522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F6D4BF-A16D-4F1F-BAE5-A29A80B53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EB2605F-1D2E-44AD-B51A-293079FDEE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5693633-EC79-4497-875D-6D336A486D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39BFD0F-D538-41B2-B605-ADD64F71BB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BAE3078-C299-4AF9-8701-D1B9A55141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6BB192A-45D0-496C-B94C-CE8C76AB1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02BE7-91B1-49CA-926B-13836C4E5892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C40715C-0375-4D4B-8189-6D68528FE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C284086-A1AE-46CE-9926-E5C0CA17F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64F7C-6DF8-40D2-A4CF-A589EB8988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7970958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C0CDD3-1C6E-442F-A9C6-BCEF35047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5A34935-157E-4B36-A8F6-9AD68A1DA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02BE7-91B1-49CA-926B-13836C4E5892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2FA4475-88EC-49F0-BEEA-F1CA2A2CB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B0E8FC0-0D1A-4FE1-92C3-E2BC69874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64F7C-6DF8-40D2-A4CF-A589EB8988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612164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BE232F0-CA7D-4120-928E-2FC475516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02BE7-91B1-49CA-926B-13836C4E5892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E383270-EA39-4A97-B248-B6A230A56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EBA1A6F-0DE2-49B2-A2C1-662D9A688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64F7C-6DF8-40D2-A4CF-A589EB8988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28053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E146B3-708B-49BD-BAED-9C0A86EF8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27AFE8-5720-40EC-B2E5-7BE808E773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15916FB-CD67-4744-91B6-8DA94C3CF7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80359CC-3F46-46A7-9242-9895CB0CB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02BE7-91B1-49CA-926B-13836C4E5892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F1DE170-7D59-440D-A6F5-5E2C3774F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C664059-BFBC-4113-8FB9-9FA4FF5DC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64F7C-6DF8-40D2-A4CF-A589EB8988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5825344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003FFA-F1B5-47A3-862F-9CA4187E7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2C278F0-3CD6-48B0-895D-BDD49E0C77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6C1FD94-4A21-4D90-9D6C-22EFE08BD9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98222BC-597A-4FC8-B614-AAF7B2196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02BE7-91B1-49CA-926B-13836C4E5892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A121B7C-D298-49E5-8669-EB9A69887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EC4B711-C4C9-4F96-B796-AF292A29D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64F7C-6DF8-40D2-A4CF-A589EB8988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149722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33AFD2-924A-428A-BE45-1D165F781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0DBF44D-6918-4F4B-B79F-1943A5DC24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8E077D-D29A-436B-8B2F-5C32B5E9C1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02BE7-91B1-49CA-926B-13836C4E5892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ED8306-40B6-4BB6-95AA-8717BD0D66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AF32A8-2409-4BAB-9DA1-A6065FFC98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664F7C-6DF8-40D2-A4CF-A589EB8988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663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randomBar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E9F9912-ADA1-46A8-8F43-A6761710D2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ECBC76-0DCA-43A6-9FB5-1863D6D9F3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587229"/>
            <a:ext cx="4339904" cy="1778466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Бизнес проект</a:t>
            </a:r>
            <a:br>
              <a:rPr lang="ru-RU" sz="2800" dirty="0">
                <a:solidFill>
                  <a:schemeClr val="bg1"/>
                </a:solidFill>
              </a:rPr>
            </a:br>
            <a:r>
              <a:rPr lang="ru-RU" sz="2800" dirty="0">
                <a:solidFill>
                  <a:schemeClr val="bg1"/>
                </a:solidFill>
              </a:rPr>
              <a:t>ученицы 10 В класса</a:t>
            </a:r>
            <a:br>
              <a:rPr lang="ru-RU" sz="2800" dirty="0">
                <a:solidFill>
                  <a:schemeClr val="bg1"/>
                </a:solidFill>
              </a:rPr>
            </a:br>
            <a:r>
              <a:rPr lang="ru-RU" sz="2800" dirty="0">
                <a:solidFill>
                  <a:schemeClr val="bg1"/>
                </a:solidFill>
              </a:rPr>
              <a:t>МБОУ лицея № 3</a:t>
            </a:r>
            <a:br>
              <a:rPr lang="ru-RU" sz="2800" dirty="0">
                <a:solidFill>
                  <a:schemeClr val="bg1"/>
                </a:solidFill>
              </a:rPr>
            </a:br>
            <a:r>
              <a:rPr lang="ru-RU" sz="2800" dirty="0">
                <a:solidFill>
                  <a:schemeClr val="bg1"/>
                </a:solidFill>
              </a:rPr>
              <a:t>Виктории </a:t>
            </a:r>
            <a:r>
              <a:rPr lang="ru-RU" sz="2800" dirty="0" err="1">
                <a:solidFill>
                  <a:schemeClr val="bg1"/>
                </a:solidFill>
              </a:rPr>
              <a:t>Загайкиной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C97187E-6BCE-4069-9604-20E656E835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22333" y="3020037"/>
            <a:ext cx="6971251" cy="3397541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Магазин флористики </a:t>
            </a:r>
            <a:r>
              <a:rPr lang="ru-RU" dirty="0">
                <a:solidFill>
                  <a:srgbClr val="FFFF00"/>
                </a:solidFill>
              </a:rPr>
              <a:t>«ОДУВАНЧИК»</a:t>
            </a:r>
          </a:p>
        </p:txBody>
      </p:sp>
    </p:spTree>
    <p:extLst>
      <p:ext uri="{BB962C8B-B14F-4D97-AF65-F5344CB8AC3E}">
        <p14:creationId xmlns:p14="http://schemas.microsoft.com/office/powerpoint/2010/main" val="2855593424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93F601-133B-4133-985E-9F3F829F5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Целевая аудитория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97D11ADA-1E3A-4BFB-8735-276A4BF2CBF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31" y="1493636"/>
            <a:ext cx="3579977" cy="3431946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2741D987-78A7-4017-86E2-ED3A8CF4627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109" y="3991295"/>
            <a:ext cx="2665952" cy="2014728"/>
          </a:xfr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850BF68-D907-46ED-A329-155D948879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214" y="1493636"/>
            <a:ext cx="2665952" cy="249470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44E6EB0-1420-4FFD-AC63-88485154CD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061" y="1487728"/>
            <a:ext cx="3805984" cy="211005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58D2E5C-BC57-4689-9917-59B209C98B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741" y="3597779"/>
            <a:ext cx="3791304" cy="2362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242672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8A9EE2-6328-49E4-B66F-3FA876E25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Ценность для потребителя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8646E8-CDB4-4195-8A49-A9624D7DB74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Многие люди задаются вопросом: «Что подарить на праздник?». Хорошим подарком будут цветы, их ароматы и различные виды позволяют угодить даже самому требовательному потребителю, ведь цветы подобны людям – все они разные!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896CD614-5262-40CB-A187-39107241077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825625"/>
            <a:ext cx="5181600" cy="3807873"/>
          </a:xfrm>
        </p:spPr>
      </p:pic>
    </p:spTree>
    <p:extLst>
      <p:ext uri="{BB962C8B-B14F-4D97-AF65-F5344CB8AC3E}">
        <p14:creationId xmlns:p14="http://schemas.microsoft.com/office/powerpoint/2010/main" val="765971653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CD5AA6-B851-4CD1-B134-C7EA84CE8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Маркетинг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98BBA4-0031-4885-859E-BE8F3A610ED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solidFill>
                  <a:srgbClr val="00B050"/>
                </a:solidFill>
              </a:rPr>
              <a:t>Мелочь, а приятно</a:t>
            </a:r>
            <a:r>
              <a:rPr lang="ru-RU" sz="2400" dirty="0"/>
              <a:t>: при покупке дарим какую-нибудь маленькую вещицу.</a:t>
            </a:r>
          </a:p>
          <a:p>
            <a:r>
              <a:rPr lang="ru-RU" sz="2400" dirty="0">
                <a:solidFill>
                  <a:srgbClr val="00B050"/>
                </a:solidFill>
              </a:rPr>
              <a:t>Фото на память</a:t>
            </a:r>
            <a:r>
              <a:rPr lang="ru-RU" sz="2400" dirty="0"/>
              <a:t>: фотография, сделанная в флористическом магазине ещё долго будет напоминать место, где она сделана(например с необычным животным или рядом с цветочным панно)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073E33AB-3B65-4763-93B8-567AB653304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690688"/>
            <a:ext cx="5181600" cy="4253706"/>
          </a:xfrm>
        </p:spPr>
      </p:pic>
    </p:spTree>
    <p:extLst>
      <p:ext uri="{BB962C8B-B14F-4D97-AF65-F5344CB8AC3E}">
        <p14:creationId xmlns:p14="http://schemas.microsoft.com/office/powerpoint/2010/main" val="2840410280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A62A9F-EA1C-46CA-B95D-B416E02B7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Маркетинг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21D8C2D3-6C36-4BFF-84A4-A3566F44FED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392" y="1409351"/>
            <a:ext cx="4799202" cy="2650921"/>
          </a:xfr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FD42A0BC-F9A3-4D00-8D6B-DDFD6D34EF7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sz="2400" dirty="0">
                <a:solidFill>
                  <a:srgbClr val="00B050"/>
                </a:solidFill>
              </a:rPr>
              <a:t>Идём на запах</a:t>
            </a:r>
            <a:r>
              <a:rPr lang="ru-RU" sz="2400" dirty="0"/>
              <a:t>: распыление </a:t>
            </a:r>
            <a:r>
              <a:rPr lang="ru-RU" sz="2400" dirty="0" err="1"/>
              <a:t>аромамасла</a:t>
            </a:r>
            <a:r>
              <a:rPr lang="ru-RU" sz="2400" dirty="0"/>
              <a:t> на оживлённой улице позволит привлечь больше покупателей.</a:t>
            </a:r>
          </a:p>
          <a:p>
            <a:r>
              <a:rPr lang="ru-RU" sz="2400" dirty="0">
                <a:solidFill>
                  <a:srgbClr val="00B050"/>
                </a:solidFill>
              </a:rPr>
              <a:t>Чарующий голос</a:t>
            </a:r>
            <a:r>
              <a:rPr lang="ru-RU" sz="2400" dirty="0"/>
              <a:t>: ненавязчивая музыка не заставит человека уйти без покупки.</a:t>
            </a:r>
          </a:p>
          <a:p>
            <a:r>
              <a:rPr lang="ru-RU" sz="2400" dirty="0">
                <a:solidFill>
                  <a:srgbClr val="00B050"/>
                </a:solidFill>
              </a:rPr>
              <a:t>Смотри и запоминай</a:t>
            </a:r>
            <a:r>
              <a:rPr lang="ru-RU" sz="2400" dirty="0"/>
              <a:t>: яркая вывеска с подсветкой в тёмное время суток и выделяющийся флорист(в цветочной юбке, аквагриме или с цветами в волосах) не останется незамеченным.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C9CF618-4C98-4A74-B9C9-D3C230B1AD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392" y="4060272"/>
            <a:ext cx="4799202" cy="2600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550041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A80EB1-86F1-48AB-9C3E-1E52AFB7E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Проценты от годовой прибыли(5.512.560)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1EA76D0E-7A5D-4AF8-A08D-E4B4DFCDC0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15966664"/>
              </p:ext>
            </p:extLst>
          </p:nvPr>
        </p:nvGraphicFramePr>
        <p:xfrm>
          <a:off x="1" y="1350628"/>
          <a:ext cx="12192000" cy="5372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18322426"/>
      </p:ext>
    </p:extLst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527AEF-4477-4BA0-BF4A-13035F586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Затраты в процентах (от 185.800)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5E77A4F3-B997-4FF1-8BB5-E3BB406EE2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8913461"/>
              </p:ext>
            </p:extLst>
          </p:nvPr>
        </p:nvGraphicFramePr>
        <p:xfrm>
          <a:off x="0" y="1478666"/>
          <a:ext cx="12192000" cy="53793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122662"/>
      </p:ext>
    </p:extLst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67A1E96-C1DB-44D1-872D-22D2658CAD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67A628-8A79-451E-B9FC-A0F4EF0B6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Сезонность продаж, окупаемость проекта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781C38-C8D1-42EE-A853-C76704C6CD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Сезонность в цветочном бизнесе присутствует. Зимой продажи падают, немного вырастают 12-15  и 20-24 февраля. Далее 6-9 марта взлетают и после праздников падают. Летом держатся стабильно из-за сезона свадеб и снова взлетают 30 августа-2 сентября. В осенне-зимние месяцы невысоки, но стабильны. Проект окупится полностью за 1 год</a:t>
            </a:r>
          </a:p>
        </p:txBody>
      </p:sp>
    </p:spTree>
    <p:extLst>
      <p:ext uri="{BB962C8B-B14F-4D97-AF65-F5344CB8AC3E}">
        <p14:creationId xmlns:p14="http://schemas.microsoft.com/office/powerpoint/2010/main" val="2718509388"/>
      </p:ext>
    </p:extLst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225</Words>
  <Application>Microsoft Office PowerPoint</Application>
  <PresentationFormat>Широкоэкранный</PresentationFormat>
  <Paragraphs>18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Бизнес проект ученицы 10 В класса МБОУ лицея № 3 Виктории Загайкиной</vt:lpstr>
      <vt:lpstr>Целевая аудитория</vt:lpstr>
      <vt:lpstr>Ценность для потребителя</vt:lpstr>
      <vt:lpstr>Маркетинг</vt:lpstr>
      <vt:lpstr>Маркетинг</vt:lpstr>
      <vt:lpstr>Проценты от годовой прибыли(5.512.560)</vt:lpstr>
      <vt:lpstr>Затраты в процентах (от 185.800)</vt:lpstr>
      <vt:lpstr>Сезонность продаж, окупаемость проекта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Бизнес проект ученицы 10 В класса МБОУ лицея № 3 Виктории Загайкиной</dc:title>
  <dc:creator>hp</dc:creator>
  <cp:lastModifiedBy>hp</cp:lastModifiedBy>
  <cp:revision>13</cp:revision>
  <dcterms:created xsi:type="dcterms:W3CDTF">2019-04-19T08:33:53Z</dcterms:created>
  <dcterms:modified xsi:type="dcterms:W3CDTF">2019-04-19T11:07:50Z</dcterms:modified>
</cp:coreProperties>
</file>